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Override1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3"/>
  </p:notesMasterIdLst>
  <p:handoutMasterIdLst>
    <p:handoutMasterId r:id="rId14"/>
  </p:handoutMasterIdLst>
  <p:sldIdLst>
    <p:sldId id="256" r:id="rId2"/>
    <p:sldId id="262" r:id="rId3"/>
    <p:sldId id="258" r:id="rId4"/>
    <p:sldId id="261" r:id="rId5"/>
    <p:sldId id="264" r:id="rId6"/>
    <p:sldId id="265" r:id="rId7"/>
    <p:sldId id="266" r:id="rId8"/>
    <p:sldId id="263" r:id="rId9"/>
    <p:sldId id="268" r:id="rId10"/>
    <p:sldId id="267" r:id="rId11"/>
    <p:sldId id="269" r:id="rId12"/>
  </p:sldIdLst>
  <p:sldSz cx="9004300" cy="6362700"/>
  <p:notesSz cx="6797675" cy="9929813"/>
  <p:defaultTextStyle>
    <a:defPPr>
      <a:defRPr lang="ko-KR"/>
    </a:defPPr>
    <a:lvl1pPr marL="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1pPr>
    <a:lvl2pPr marL="43903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2pPr>
    <a:lvl3pPr marL="878063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3pPr>
    <a:lvl4pPr marL="1317095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4pPr>
    <a:lvl5pPr marL="1756127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5pPr>
    <a:lvl6pPr marL="2195159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6pPr>
    <a:lvl7pPr marL="2634190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7pPr>
    <a:lvl8pPr marL="3073222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8pPr>
    <a:lvl9pPr marL="3512254" algn="l" defTabSz="878063" rtl="0" eaLnBrk="1" latinLnBrk="1" hangingPunct="1">
      <a:defRPr sz="17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004">
          <p15:clr>
            <a:srgbClr val="A4A3A4"/>
          </p15:clr>
        </p15:guide>
        <p15:guide id="2" pos="2836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28" userDrawn="1">
          <p15:clr>
            <a:srgbClr val="A4A3A4"/>
          </p15:clr>
        </p15:guide>
        <p15:guide id="2" pos="2142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E SANGUONG" initials="LS" lastIdx="3" clrIdx="0">
    <p:extLst>
      <p:ext uri="{19B8F6BF-5375-455C-9EA6-DF929625EA0E}">
        <p15:presenceInfo xmlns:p15="http://schemas.microsoft.com/office/powerpoint/2012/main" userId="16590b686bb644a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9EDF4"/>
    <a:srgbClr val="F5F5F5"/>
    <a:srgbClr val="D7D7D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1003" autoAdjust="0"/>
    <p:restoredTop sz="94622" autoAdjust="0"/>
  </p:normalViewPr>
  <p:slideViewPr>
    <p:cSldViewPr snapToObjects="1">
      <p:cViewPr varScale="1">
        <p:scale>
          <a:sx n="123" d="100"/>
          <a:sy n="123" d="100"/>
        </p:scale>
        <p:origin x="102" y="162"/>
      </p:cViewPr>
      <p:guideLst>
        <p:guide orient="horz" pos="2004"/>
        <p:guide pos="283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Objects="1">
      <p:cViewPr varScale="1">
        <p:scale>
          <a:sx n="87" d="100"/>
          <a:sy n="87" d="100"/>
        </p:scale>
        <p:origin x="-3834" y="-90"/>
      </p:cViewPr>
      <p:guideLst>
        <p:guide orient="horz" pos="3128"/>
        <p:guide pos="2142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commentAuthors" Target="commentAuthors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AF7E6906-A11A-4CF3-B85D-92AB5EFF1D21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1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/>
          <a:lstStyle>
            <a:lvl1pPr algn="r">
              <a:defRPr sz="1300"/>
            </a:lvl1pPr>
          </a:lstStyle>
          <a:p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65175" y="744538"/>
            <a:ext cx="5267325" cy="37242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5555" tIns="47778" rIns="95555" bIns="47778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16662"/>
            <a:ext cx="5438140" cy="4468416"/>
          </a:xfrm>
          <a:prstGeom prst="rect">
            <a:avLst/>
          </a:prstGeom>
        </p:spPr>
        <p:txBody>
          <a:bodyPr vert="horz" lIns="95555" tIns="47778" rIns="95555" bIns="47778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l">
              <a:defRPr sz="13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31600"/>
            <a:ext cx="2945659" cy="496491"/>
          </a:xfrm>
          <a:prstGeom prst="rect">
            <a:avLst/>
          </a:prstGeom>
        </p:spPr>
        <p:txBody>
          <a:bodyPr vert="horz" lIns="95555" tIns="47778" rIns="95555" bIns="47778" rtlCol="0" anchor="b"/>
          <a:lstStyle>
            <a:lvl1pPr algn="r">
              <a:defRPr sz="1300"/>
            </a:lvl1pPr>
          </a:lstStyle>
          <a:p>
            <a:fld id="{C51BA8D5-111B-4A5C-B147-FDC173335DB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3701055"/>
      </p:ext>
    </p:extLst>
  </p:cSld>
  <p:clrMap bg1="lt1" tx1="dk1" bg2="lt2" tx2="dk2" accent1="accent1" accent2="accent2" accent3="accent3" accent4="accent4" accent5="accent5" accent6="accent6" hlink="hlink" folHlink="folHlink"/>
  <p:hf hdr="0" ftr="0"/>
  <p:notesStyle>
    <a:lvl1pPr marL="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82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36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546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727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910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091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274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455" algn="l" defTabSz="914364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각 삼각형 9"/>
          <p:cNvSpPr/>
          <p:nvPr/>
        </p:nvSpPr>
        <p:spPr>
          <a:xfrm>
            <a:off x="-2" y="4327292"/>
            <a:ext cx="9011281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제목 8"/>
          <p:cNvSpPr>
            <a:spLocks noGrp="1"/>
          </p:cNvSpPr>
          <p:nvPr>
            <p:ph type="ctrTitle"/>
          </p:nvPr>
        </p:nvSpPr>
        <p:spPr>
          <a:xfrm>
            <a:off x="675323" y="1626025"/>
            <a:ext cx="7653655" cy="1697612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6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7" name="부제목 16"/>
          <p:cNvSpPr>
            <a:spLocks noGrp="1"/>
          </p:cNvSpPr>
          <p:nvPr>
            <p:ph type="subTitle" idx="1"/>
          </p:nvPr>
        </p:nvSpPr>
        <p:spPr>
          <a:xfrm>
            <a:off x="675323" y="3350769"/>
            <a:ext cx="7653655" cy="1113059"/>
          </a:xfrm>
        </p:spPr>
        <p:txBody>
          <a:bodyPr lIns="43905" rIns="43905"/>
          <a:lstStyle>
            <a:lvl1pPr marL="0" marR="61467" indent="0" algn="r">
              <a:buNone/>
              <a:defRPr>
                <a:solidFill>
                  <a:schemeClr val="tx2"/>
                </a:solidFill>
              </a:defRPr>
            </a:lvl1pPr>
            <a:lvl2pPr marL="439049" indent="0" algn="ctr">
              <a:buNone/>
            </a:lvl2pPr>
            <a:lvl3pPr marL="878098" indent="0" algn="ctr">
              <a:buNone/>
            </a:lvl3pPr>
            <a:lvl4pPr marL="1317147" indent="0" algn="ctr">
              <a:buNone/>
            </a:lvl4pPr>
            <a:lvl5pPr marL="1756197" indent="0" algn="ctr">
              <a:buNone/>
            </a:lvl5pPr>
            <a:lvl6pPr marL="2195246" indent="0" algn="ctr">
              <a:buNone/>
            </a:lvl6pPr>
            <a:lvl7pPr marL="2634295" indent="0" algn="ctr">
              <a:buNone/>
            </a:lvl7pPr>
            <a:lvl8pPr marL="3073344" indent="0" algn="ctr">
              <a:buNone/>
            </a:lvl8pPr>
            <a:lvl9pPr marL="3512393" indent="0" algn="ctr">
              <a:buNone/>
            </a:lvl9pPr>
            <a:extLst/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grpSp>
        <p:nvGrpSpPr>
          <p:cNvPr id="2" name="그룹 1"/>
          <p:cNvGrpSpPr/>
          <p:nvPr/>
        </p:nvGrpSpPr>
        <p:grpSpPr>
          <a:xfrm>
            <a:off x="-3707" y="4595283"/>
            <a:ext cx="9008007" cy="1773993"/>
            <a:chOff x="-3765" y="4832896"/>
            <a:chExt cx="9147765" cy="2032192"/>
          </a:xfrm>
        </p:grpSpPr>
        <p:sp>
          <p:nvSpPr>
            <p:cNvPr id="7" name="자유형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8" name="자유형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/>
            <a:p>
              <a:endParaRPr kumimoji="0" lang="en-US"/>
            </a:p>
          </p:txBody>
        </p:sp>
        <p:sp>
          <p:nvSpPr>
            <p:cNvPr id="11" name="자유형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/>
            <a:p>
              <a:pPr algn="ctr" eaLnBrk="1" latinLnBrk="0" hangingPunct="1"/>
              <a:endParaRPr kumimoji="0" lang="en-US"/>
            </a:p>
          </p:txBody>
        </p:sp>
        <p:cxnSp>
          <p:nvCxnSpPr>
            <p:cNvPr id="12" name="직선 연결선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날짜 개체 틀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6106B610-A278-431F-B950-0FAF81F37424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19" name="바닥글 개체 틀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27" name="슬라이드 번호 개체 틀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1374345"/>
            <a:ext cx="8103870" cy="406929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9C2F31-BEFC-4349-91A9-091C0DF6BF6A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739452" y="254806"/>
            <a:ext cx="1750314" cy="5188839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0215" y="254806"/>
            <a:ext cx="6227974" cy="5188838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D2CC0-327C-480F-A9EE-8A0B98F529B3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7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D1A41E-C1BC-4332-AAB2-99E1417D7701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제목 6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11340" y="983177"/>
            <a:ext cx="7653655" cy="169672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6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3862783" y="2719977"/>
            <a:ext cx="4502150" cy="1349813"/>
          </a:xfrm>
        </p:spPr>
        <p:txBody>
          <a:bodyPr lIns="87810" rIns="87810" anchor="t"/>
          <a:lstStyle>
            <a:lvl1pPr marL="0" indent="0" algn="l">
              <a:buNone/>
              <a:defRPr sz="2200">
                <a:solidFill>
                  <a:schemeClr val="tx1"/>
                </a:solidFill>
              </a:defRPr>
            </a:lvl1pPr>
            <a:lvl2pPr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3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FB412C-9483-4365-BC05-DF3FACBC4D47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7" name="갈매기형 수장 6"/>
          <p:cNvSpPr/>
          <p:nvPr/>
        </p:nvSpPr>
        <p:spPr>
          <a:xfrm>
            <a:off x="3581120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8" name="갈매기형 수장 7"/>
          <p:cNvSpPr/>
          <p:nvPr/>
        </p:nvSpPr>
        <p:spPr>
          <a:xfrm>
            <a:off x="3397552" y="2788410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0215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7186" y="1374344"/>
            <a:ext cx="3976899" cy="4199088"/>
          </a:xfrm>
        </p:spPr>
        <p:txBody>
          <a:bodyPr/>
          <a:lstStyle>
            <a:lvl1pPr>
              <a:defRPr sz="2700"/>
            </a:lvl1pPr>
            <a:lvl2pPr>
              <a:defRPr sz="2300"/>
            </a:lvl2pPr>
            <a:lvl3pPr>
              <a:defRPr sz="1900"/>
            </a:lvl3pPr>
            <a:lvl4pPr>
              <a:defRPr sz="1700"/>
            </a:lvl4pPr>
            <a:lvl5pPr>
              <a:defRPr sz="17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B159595-508A-404B-8309-6EB718C7E3DC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8" name="제목 7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pic>
        <p:nvPicPr>
          <p:cNvPr id="9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비교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0215" y="253330"/>
            <a:ext cx="8103870" cy="106045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0215" y="5019463"/>
            <a:ext cx="3978463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574061" y="5019463"/>
            <a:ext cx="3980026" cy="706967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75620" anchor="ctr"/>
          <a:lstStyle>
            <a:lvl1pPr marL="0" indent="0">
              <a:buNone/>
              <a:defRPr sz="2300" b="0">
                <a:solidFill>
                  <a:schemeClr val="bg1"/>
                </a:solidFill>
              </a:defRPr>
            </a:lvl1pPr>
            <a:lvl2pPr>
              <a:buNone/>
              <a:defRPr sz="1900" b="1"/>
            </a:lvl2pPr>
            <a:lvl3pPr>
              <a:buNone/>
              <a:defRPr sz="1700" b="1"/>
            </a:lvl3pPr>
            <a:lvl4pPr>
              <a:buNone/>
              <a:defRPr sz="1500" b="1"/>
            </a:lvl4pPr>
            <a:lvl5pPr>
              <a:buNone/>
              <a:defRPr sz="1500" b="1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내용 개체 틀 4"/>
          <p:cNvSpPr>
            <a:spLocks noGrp="1"/>
          </p:cNvSpPr>
          <p:nvPr>
            <p:ph sz="quarter" idx="2"/>
          </p:nvPr>
        </p:nvSpPr>
        <p:spPr>
          <a:xfrm>
            <a:off x="450215" y="1339984"/>
            <a:ext cx="3978463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574060" y="1339984"/>
            <a:ext cx="3980026" cy="3657080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300"/>
            </a:lvl1pPr>
            <a:lvl2pPr>
              <a:defRPr sz="1900"/>
            </a:lvl2pPr>
            <a:lvl3pPr>
              <a:defRPr sz="1700"/>
            </a:lvl3pPr>
            <a:lvl4pPr>
              <a:defRPr sz="1500"/>
            </a:lvl4pPr>
            <a:lvl5pPr>
              <a:defRPr sz="15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C6BAA-9564-4919-9ED5-C6ECD2521DA9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10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BA6AE1-778F-46AE-B8C8-36E0F1F3B2EC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B3B0C-4297-4322-9A9A-2D1909B8C84B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900430" y="4524587"/>
            <a:ext cx="7367471" cy="42418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4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4352078" y="4968345"/>
            <a:ext cx="3913869" cy="848360"/>
          </a:xfrm>
        </p:spPr>
        <p:txBody>
          <a:bodyPr/>
          <a:lstStyle>
            <a:lvl1pPr marL="0" indent="0" algn="r">
              <a:buNone/>
              <a:defRPr sz="15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1"/>
          </p:nvPr>
        </p:nvSpPr>
        <p:spPr>
          <a:xfrm>
            <a:off x="900430" y="254508"/>
            <a:ext cx="7365517" cy="4241800"/>
          </a:xfrm>
        </p:spPr>
        <p:txBody>
          <a:bodyPr/>
          <a:lstStyle>
            <a:lvl1pPr>
              <a:defRPr sz="3100"/>
            </a:lvl1pPr>
            <a:lvl2pPr>
              <a:defRPr sz="2700"/>
            </a:lvl2pPr>
            <a:lvl3pPr>
              <a:defRPr sz="2300"/>
            </a:lvl3pPr>
            <a:lvl4pPr>
              <a:defRPr sz="1900"/>
            </a:lvl4pPr>
            <a:lvl5pPr>
              <a:defRPr sz="1900"/>
            </a:lvl5pPr>
            <a:extLst/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>
          <a:xfrm>
            <a:off x="6624258" y="5945148"/>
            <a:ext cx="1890903" cy="339344"/>
          </a:xfrm>
        </p:spPr>
        <p:txBody>
          <a:bodyPr/>
          <a:lstStyle/>
          <a:p>
            <a:fld id="{5F4F8185-85A6-4262-A5E5-C70BEAE49957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pic>
        <p:nvPicPr>
          <p:cNvPr id="8" name="Picture 2" descr="C:\Users\user\Desktop\로고(cs).png"/>
          <p:cNvPicPr>
            <a:picLocks noChangeAspect="1" noChangeArrowheads="1"/>
          </p:cNvPicPr>
          <p:nvPr userDrawn="1"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862190" y="5917655"/>
            <a:ext cx="3114078" cy="276596"/>
          </a:xfrm>
          <a:prstGeom prst="rect">
            <a:avLst/>
          </a:prstGeom>
          <a:noFill/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123797" y="5050268"/>
            <a:ext cx="7053368" cy="601415"/>
          </a:xfrm>
          <a:noFill/>
        </p:spPr>
        <p:txBody>
          <a:bodyPr lIns="87810" tIns="0" rIns="87810" anchor="t"/>
          <a:lstStyle>
            <a:lvl1pPr marL="0" marR="17562" indent="0" algn="r">
              <a:buNone/>
              <a:defRPr sz="13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225108" y="176248"/>
            <a:ext cx="8554085" cy="4072128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100"/>
            </a:lvl1pPr>
            <a:extLst/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C59DFFA5-89EF-4986-8222-9CB38D03A95E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4313155" y="5945148"/>
            <a:ext cx="2314768" cy="33875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25108" y="4513752"/>
            <a:ext cx="7952057" cy="522035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29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8" name="자유형 7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9" name="자유형 8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0" name="직각 삼각형 9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2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1" name="직선 연결선 10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갈매기형 수장 11"/>
          <p:cNvSpPr/>
          <p:nvPr/>
        </p:nvSpPr>
        <p:spPr>
          <a:xfrm>
            <a:off x="8531744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  <p:sp>
        <p:nvSpPr>
          <p:cNvPr id="13" name="갈매기형 수장 12"/>
          <p:cNvSpPr/>
          <p:nvPr/>
        </p:nvSpPr>
        <p:spPr>
          <a:xfrm>
            <a:off x="8348176" y="4628164"/>
            <a:ext cx="180086" cy="21209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lIns="87810" tIns="43905" rIns="87810" bIns="43905" anchor="ctr"/>
          <a:lstStyle/>
          <a:p>
            <a:pPr algn="l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자유형 12"/>
          <p:cNvSpPr>
            <a:spLocks/>
          </p:cNvSpPr>
          <p:nvPr/>
        </p:nvSpPr>
        <p:spPr bwMode="auto">
          <a:xfrm>
            <a:off x="705491" y="4640739"/>
            <a:ext cx="3743917" cy="133888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-329" y="347"/>
                </a:moveTo>
                <a:lnTo>
                  <a:pt x="7156" y="682"/>
                </a:lnTo>
                <a:lnTo>
                  <a:pt x="5229" y="682"/>
                </a:lnTo>
                <a:lnTo>
                  <a:pt x="-328" y="345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2" name="자유형 11"/>
          <p:cNvSpPr>
            <a:spLocks/>
          </p:cNvSpPr>
          <p:nvPr/>
        </p:nvSpPr>
        <p:spPr bwMode="auto">
          <a:xfrm>
            <a:off x="-52742" y="5367216"/>
            <a:ext cx="3743917" cy="777663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760" h="528">
                <a:moveTo>
                  <a:pt x="817" y="97"/>
                </a:moveTo>
                <a:lnTo>
                  <a:pt x="6408" y="682"/>
                </a:lnTo>
                <a:lnTo>
                  <a:pt x="5232" y="685"/>
                </a:lnTo>
                <a:lnTo>
                  <a:pt x="829" y="101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87810" tIns="43905" rIns="87810" bIns="43905" anchor="t" compatLnSpc="1"/>
          <a:lstStyle/>
          <a:p>
            <a:endParaRPr kumimoji="0" lang="en-US"/>
          </a:p>
        </p:txBody>
      </p:sp>
      <p:sp>
        <p:nvSpPr>
          <p:cNvPr id="14" name="직각 삼각형 13"/>
          <p:cNvSpPr>
            <a:spLocks/>
          </p:cNvSpPr>
          <p:nvPr/>
        </p:nvSpPr>
        <p:spPr bwMode="auto">
          <a:xfrm>
            <a:off x="-5950" y="5372996"/>
            <a:ext cx="3350334" cy="1002805"/>
          </a:xfrm>
          <a:prstGeom prst="rtTriangle">
            <a:avLst/>
          </a:prstGeom>
          <a:blipFill>
            <a:blip r:embed="rId13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87810" tIns="43905" rIns="87810" bIns="43905" anchor="ctr" compatLnSpc="1"/>
          <a:lstStyle/>
          <a:p>
            <a:pPr algn="ctr" eaLnBrk="1" latinLnBrk="0" hangingPunct="1"/>
            <a:endParaRPr kumimoji="0" lang="en-US"/>
          </a:p>
        </p:txBody>
      </p:sp>
      <p:cxnSp>
        <p:nvCxnSpPr>
          <p:cNvPr id="15" name="직선 연결선 14"/>
          <p:cNvCxnSpPr/>
          <p:nvPr/>
        </p:nvCxnSpPr>
        <p:spPr>
          <a:xfrm>
            <a:off x="-9095" y="5369735"/>
            <a:ext cx="3353480" cy="1006066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제목 개체 틀 8"/>
          <p:cNvSpPr>
            <a:spLocks noGrp="1"/>
          </p:cNvSpPr>
          <p:nvPr>
            <p:ph type="title"/>
          </p:nvPr>
        </p:nvSpPr>
        <p:spPr>
          <a:xfrm>
            <a:off x="450215" y="254803"/>
            <a:ext cx="8103870" cy="1060450"/>
          </a:xfrm>
          <a:prstGeom prst="rect">
            <a:avLst/>
          </a:prstGeom>
        </p:spPr>
        <p:txBody>
          <a:bodyPr vert="horz" lIns="87810" tIns="43905" rIns="87810" bIns="43905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0" name="텍스트 개체 틀 29"/>
          <p:cNvSpPr>
            <a:spLocks noGrp="1"/>
          </p:cNvSpPr>
          <p:nvPr>
            <p:ph type="body" idx="1"/>
          </p:nvPr>
        </p:nvSpPr>
        <p:spPr>
          <a:xfrm>
            <a:off x="450215" y="1374344"/>
            <a:ext cx="8103870" cy="4199088"/>
          </a:xfrm>
          <a:prstGeom prst="rect">
            <a:avLst/>
          </a:prstGeom>
        </p:spPr>
        <p:txBody>
          <a:bodyPr vert="horz" lIns="87810" tIns="43905" rIns="87810" bIns="43905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0" name="날짜 개체 틀 9"/>
          <p:cNvSpPr>
            <a:spLocks noGrp="1"/>
          </p:cNvSpPr>
          <p:nvPr>
            <p:ph type="dt" sz="half" idx="2"/>
          </p:nvPr>
        </p:nvSpPr>
        <p:spPr>
          <a:xfrm>
            <a:off x="6624258" y="5945148"/>
            <a:ext cx="1890903" cy="339344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010AA533-3A7D-4E70-A3D1-757EE7964EA9}" type="datetime1">
              <a:rPr lang="ko-KR" altLang="en-US" smtClean="0"/>
              <a:pPr/>
              <a:t>2019-09-20</a:t>
            </a:fld>
            <a:endParaRPr lang="ko-KR" altLang="en-US"/>
          </a:p>
        </p:txBody>
      </p:sp>
      <p:sp>
        <p:nvSpPr>
          <p:cNvPr id="22" name="바닥글 개체 틀 21"/>
          <p:cNvSpPr>
            <a:spLocks noGrp="1"/>
          </p:cNvSpPr>
          <p:nvPr>
            <p:ph type="ftr" sz="quarter" idx="3"/>
          </p:nvPr>
        </p:nvSpPr>
        <p:spPr>
          <a:xfrm>
            <a:off x="4313155" y="5945148"/>
            <a:ext cx="2314768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ko-KR" altLang="en-US"/>
          </a:p>
        </p:txBody>
      </p:sp>
      <p:sp>
        <p:nvSpPr>
          <p:cNvPr id="18" name="슬라이드 번호 개체 틀 17"/>
          <p:cNvSpPr>
            <a:spLocks noGrp="1"/>
          </p:cNvSpPr>
          <p:nvPr>
            <p:ph type="sldNum" sz="quarter" idx="4"/>
          </p:nvPr>
        </p:nvSpPr>
        <p:spPr>
          <a:xfrm>
            <a:off x="8515161" y="5945148"/>
            <a:ext cx="360172" cy="338755"/>
          </a:xfrm>
          <a:prstGeom prst="rect">
            <a:avLst/>
          </a:prstGeom>
        </p:spPr>
        <p:txBody>
          <a:bodyPr vert="horz" lIns="87810" tIns="43905" rIns="87810" bIns="43905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DA0A6DB3-B521-458F-9EFF-DC0A9EC5B5D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9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51239" indent="-245868" algn="l" rtl="0" eaLnBrk="1" latinLnBrk="1" hangingPunct="1">
        <a:spcBef>
          <a:spcPts val="384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97107" indent="-219525" algn="l" rtl="0" eaLnBrk="1" latinLnBrk="1" hangingPunct="1">
        <a:spcBef>
          <a:spcPts val="311"/>
        </a:spcBef>
        <a:buClr>
          <a:schemeClr val="accent1"/>
        </a:buClr>
        <a:buFont typeface="Verdana"/>
        <a:buChar char="◦"/>
        <a:defRPr kumimoji="0"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25412" indent="-219525" algn="l" rtl="0" eaLnBrk="1" latinLnBrk="1" hangingPunct="1">
        <a:spcBef>
          <a:spcPts val="336"/>
        </a:spcBef>
        <a:buClr>
          <a:schemeClr val="accent2"/>
        </a:buClr>
        <a:buSzPct val="100000"/>
        <a:buFont typeface="Wingdings 2"/>
        <a:buChar char="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623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17147" indent="-219525" algn="l" rtl="0" eaLnBrk="1" latinLnBrk="1" hangingPunct="1">
        <a:spcBef>
          <a:spcPts val="336"/>
        </a:spcBef>
        <a:buClr>
          <a:schemeClr val="accent2"/>
        </a:buClr>
        <a:buFont typeface="Wingdings 2"/>
        <a:buChar char="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1536672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1756197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1975721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195246" indent="-219525" algn="l" rtl="0" eaLnBrk="1" latinLnBrk="1" hangingPunct="1">
        <a:spcBef>
          <a:spcPts val="336"/>
        </a:spcBef>
        <a:buClr>
          <a:schemeClr val="accent3"/>
        </a:buClr>
        <a:buFont typeface="Wingdings 2"/>
        <a:buChar char=""/>
        <a:defRPr kumimoji="0" sz="15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39049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878098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1714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756197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195246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634295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073344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512393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ko.wikipedia.org/wiki/0" TargetMode="External"/><Relationship Id="rId2" Type="http://schemas.openxmlformats.org/officeDocument/2006/relationships/hyperlink" Target="https://ko.wikipedia.org/wiki/%EC%88%AB%EC%9E%90" TargetMode="External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ko.wikipedia.org/wiki/1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ko.wikipedia.org/wiki/%EC%88%AB%EC%9E%90" TargetMode="Externa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15862" y="1669182"/>
            <a:ext cx="8640960" cy="1071570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algn="ctr"/>
            <a:r>
              <a:rPr lang="ko-KR" altLang="en-US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프로그래밍 언어 활용</a:t>
            </a:r>
            <a:endParaRPr lang="en-US" altLang="ko-KR" sz="2800" b="1" dirty="0" smtClean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0070C0"/>
              </a:solidFill>
            </a:endParaRPr>
          </a:p>
          <a:p>
            <a:pPr algn="ctr"/>
            <a:r>
              <a:rPr lang="en-US" altLang="ko-KR" sz="2800" b="1" dirty="0" smtClean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0070C0"/>
                </a:solidFill>
              </a:rPr>
              <a:t>(2001020215_15v3)</a:t>
            </a:r>
          </a:p>
          <a:p>
            <a:pPr algn="ctr"/>
            <a:endParaRPr lang="ko-KR" altLang="en-US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1" name="_x20298748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5363" name="_x202982920" descr="EMB000009cc4f94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" y="457201"/>
            <a:ext cx="2671763" cy="263525"/>
          </a:xfrm>
          <a:prstGeom prst="rect">
            <a:avLst/>
          </a:prstGeom>
          <a:noFill/>
        </p:spPr>
      </p:pic>
      <p:pic>
        <p:nvPicPr>
          <p:cNvPr id="14" name="Picture 2" descr="C:\Users\user\Desktop\로고(cs).png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001820" y="5253052"/>
            <a:ext cx="4986286" cy="442886"/>
          </a:xfrm>
          <a:prstGeom prst="rect">
            <a:avLst/>
          </a:prstGeom>
          <a:noFill/>
        </p:spPr>
      </p:pic>
      <p:sp>
        <p:nvSpPr>
          <p:cNvPr id="2" name="TextBox 1"/>
          <p:cNvSpPr txBox="1"/>
          <p:nvPr/>
        </p:nvSpPr>
        <p:spPr>
          <a:xfrm>
            <a:off x="3061990" y="3026985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직종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정보기술개발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3061990" y="4274321"/>
            <a:ext cx="239982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강의자</a:t>
            </a:r>
            <a:r>
              <a:rPr lang="ko-KR" altLang="en-US" sz="2400" dirty="0" smtClean="0"/>
              <a:t>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이상용</a:t>
            </a:r>
            <a:endParaRPr lang="ko-KR" altLang="en-US" sz="2400" dirty="0"/>
          </a:p>
        </p:txBody>
      </p:sp>
      <p:sp>
        <p:nvSpPr>
          <p:cNvPr id="12" name="TextBox 11"/>
          <p:cNvSpPr txBox="1"/>
          <p:nvPr/>
        </p:nvSpPr>
        <p:spPr>
          <a:xfrm>
            <a:off x="3061990" y="3678353"/>
            <a:ext cx="38884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주말 </a:t>
            </a:r>
            <a:r>
              <a:rPr lang="en-US" altLang="ko-KR" sz="2400" dirty="0" smtClean="0"/>
              <a:t>4</a:t>
            </a:r>
            <a:r>
              <a:rPr lang="ko-KR" altLang="en-US" sz="2400" dirty="0" smtClean="0"/>
              <a:t>차 </a:t>
            </a:r>
            <a:r>
              <a:rPr lang="en-US" altLang="ko-KR" sz="2400" dirty="0" smtClean="0"/>
              <a:t>02</a:t>
            </a:r>
            <a:r>
              <a:rPr lang="ko-KR" altLang="en-US" sz="2400" dirty="0" smtClean="0"/>
              <a:t>분반</a:t>
            </a:r>
            <a:endParaRPr lang="ko-KR" altLang="en-US" sz="2400" dirty="0"/>
          </a:p>
        </p:txBody>
      </p:sp>
      <p:sp>
        <p:nvSpPr>
          <p:cNvPr id="15" name="TextBox 14"/>
          <p:cNvSpPr txBox="1"/>
          <p:nvPr/>
        </p:nvSpPr>
        <p:spPr>
          <a:xfrm>
            <a:off x="92361" y="294301"/>
            <a:ext cx="8640960" cy="481227"/>
          </a:xfrm>
          <a:prstGeom prst="rect">
            <a:avLst/>
          </a:prstGeom>
          <a:noFill/>
        </p:spPr>
        <p:txBody>
          <a:bodyPr wrap="square" lIns="91436" tIns="45718" rIns="91436" bIns="45718" rtlCol="0">
            <a:noAutofit/>
          </a:bodyPr>
          <a:lstStyle/>
          <a:p>
            <a:pPr fontAlgn="base" latinLnBrk="0"/>
            <a:r>
              <a:rPr lang="en-US" altLang="ko-KR" sz="2000" b="1" dirty="0"/>
              <a:t>2019</a:t>
            </a:r>
            <a:r>
              <a:rPr lang="ko-KR" altLang="en-US" sz="2000" b="1" dirty="0"/>
              <a:t>년 자격연수 교직훈련과정 </a:t>
            </a:r>
            <a:r>
              <a:rPr lang="ko-KR" altLang="en-US" sz="2000" b="1" dirty="0" err="1" smtClean="0"/>
              <a:t>교직일반</a:t>
            </a:r>
            <a:r>
              <a:rPr lang="ko-KR" altLang="en-US" sz="2000" b="1" dirty="0" smtClean="0"/>
              <a:t> </a:t>
            </a:r>
            <a:r>
              <a:rPr lang="en-US" altLang="ko-KR" sz="2000" b="1" dirty="0" smtClean="0"/>
              <a:t>– </a:t>
            </a:r>
            <a:r>
              <a:rPr lang="ko-KR" altLang="en-US" sz="2000" b="1" dirty="0" smtClean="0"/>
              <a:t>수업의 실행</a:t>
            </a:r>
            <a:endParaRPr lang="en-US" altLang="ko-KR" sz="4400" b="1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gradFill>
                <a:gsLst>
                  <a:gs pos="0">
                    <a:schemeClr val="tx1">
                      <a:lumMod val="95000"/>
                      <a:lumOff val="5000"/>
                    </a:schemeClr>
                  </a:gs>
                  <a:gs pos="48000">
                    <a:schemeClr val="tx1">
                      <a:lumMod val="50000"/>
                      <a:lumOff val="50000"/>
                    </a:schemeClr>
                  </a:gs>
                  <a:gs pos="99000">
                    <a:schemeClr val="tx1">
                      <a:lumMod val="95000"/>
                      <a:lumOff val="5000"/>
                    </a:schemeClr>
                  </a:gs>
                </a:gsLst>
                <a:lin ang="5400000" scaled="0"/>
              </a:gradFill>
            </a:endParaRPr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10</a:t>
            </a:fld>
            <a:endParaRPr kumimoji="0" lang="en-US"/>
          </a:p>
        </p:txBody>
      </p:sp>
      <p:sp>
        <p:nvSpPr>
          <p:cNvPr id="7" name="타원 6"/>
          <p:cNvSpPr/>
          <p:nvPr/>
        </p:nvSpPr>
        <p:spPr>
          <a:xfrm>
            <a:off x="1261790" y="1885206"/>
            <a:ext cx="6768752" cy="2417967"/>
          </a:xfrm>
          <a:prstGeom prst="ellipse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fontAlgn="base" latinLnBrk="0"/>
            <a:r>
              <a:rPr lang="en-US" altLang="ko-KR" sz="8000" dirty="0" smtClean="0"/>
              <a:t>   </a:t>
            </a:r>
            <a:r>
              <a:rPr lang="en-US" altLang="ko-KR" sz="10000" b="1" dirty="0" smtClean="0">
                <a:solidFill>
                  <a:schemeClr val="bg1"/>
                </a:solidFill>
              </a:rPr>
              <a:t>Q&amp;A</a:t>
            </a:r>
            <a:endParaRPr lang="ko-KR" altLang="en-US" sz="10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375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541710" y="2029222"/>
            <a:ext cx="7848872" cy="1872208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11</a:t>
            </a:fld>
            <a:endParaRPr kumimoji="0" lang="en-US"/>
          </a:p>
        </p:txBody>
      </p:sp>
      <p:sp>
        <p:nvSpPr>
          <p:cNvPr id="4" name="TextBox 3"/>
          <p:cNvSpPr txBox="1"/>
          <p:nvPr/>
        </p:nvSpPr>
        <p:spPr>
          <a:xfrm>
            <a:off x="541710" y="2245246"/>
            <a:ext cx="777686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8000" b="1" dirty="0" smtClean="0">
                <a:solidFill>
                  <a:schemeClr val="bg1"/>
                </a:solidFill>
              </a:rPr>
              <a:t>감사합니다</a:t>
            </a:r>
            <a:endParaRPr lang="ko-KR" altLang="en-US" sz="18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510280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2</a:t>
            </a:fld>
            <a:endParaRPr kumimoji="0" lang="en-US"/>
          </a:p>
        </p:txBody>
      </p:sp>
      <p:pic>
        <p:nvPicPr>
          <p:cNvPr id="3" name="대전MBC알파고뉴스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647700"/>
            <a:ext cx="9004300" cy="5065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15017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모서리가 둥근 직사각형 16"/>
          <p:cNvSpPr/>
          <p:nvPr/>
        </p:nvSpPr>
        <p:spPr>
          <a:xfrm>
            <a:off x="613147" y="606771"/>
            <a:ext cx="7715305" cy="185489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362" name="Rectangle 2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364" name="Rectangle 4"/>
          <p:cNvSpPr>
            <a:spLocks noChangeArrowheads="1"/>
          </p:cNvSpPr>
          <p:nvPr/>
        </p:nvSpPr>
        <p:spPr bwMode="auto">
          <a:xfrm>
            <a:off x="0" y="0"/>
            <a:ext cx="184722" cy="35393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none" lIns="91436" tIns="45718" rIns="91436" bIns="45718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721066" y="4289918"/>
            <a:ext cx="7715305" cy="461661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/>
            <a:r>
              <a:rPr lang="en-US" altLang="ko-KR" sz="2400" dirty="0" smtClean="0"/>
              <a:t>1.1 </a:t>
            </a:r>
            <a:r>
              <a:rPr lang="ko-KR" altLang="en-US" sz="2400" b="1" dirty="0"/>
              <a:t>진법에서 각 진수들의 변환을 설명할 수 있다</a:t>
            </a:r>
            <a:r>
              <a:rPr lang="en-US" altLang="ko-KR" sz="2400" b="1" dirty="0" smtClean="0"/>
              <a:t>.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697285" y="1347725"/>
            <a:ext cx="7715305" cy="523216"/>
          </a:xfrm>
          <a:prstGeom prst="rect">
            <a:avLst/>
          </a:prstGeom>
          <a:noFill/>
        </p:spPr>
        <p:txBody>
          <a:bodyPr wrap="square" lIns="91436" tIns="45718" rIns="91436" bIns="45718" rtlCol="0">
            <a:spAutoFit/>
          </a:bodyPr>
          <a:lstStyle/>
          <a:p>
            <a:pPr fontAlgn="base" latinLnBrk="0"/>
            <a:r>
              <a:rPr lang="ko-KR" altLang="en-US" sz="2800" dirty="0" smtClean="0"/>
              <a:t>◆ </a:t>
            </a:r>
            <a:r>
              <a:rPr lang="ko-KR" altLang="en-US" sz="2400" dirty="0" err="1"/>
              <a:t>자바언어를</a:t>
            </a:r>
            <a:r>
              <a:rPr lang="ko-KR" altLang="en-US" sz="2400" dirty="0"/>
              <a:t> 이용하여 </a:t>
            </a:r>
            <a:r>
              <a:rPr lang="ko-KR" altLang="en-US" sz="2400" dirty="0" err="1"/>
              <a:t>기본문법을</a:t>
            </a:r>
            <a:r>
              <a:rPr lang="ko-KR" altLang="en-US" sz="2400" dirty="0"/>
              <a:t> 활용할 수 있다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613147" y="3541390"/>
            <a:ext cx="7786742" cy="177167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육각형 1"/>
          <p:cNvSpPr/>
          <p:nvPr/>
        </p:nvSpPr>
        <p:spPr>
          <a:xfrm>
            <a:off x="926326" y="294075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4000" dirty="0" smtClean="0"/>
              <a:t>최종수업목표</a:t>
            </a:r>
            <a:endParaRPr lang="ko-KR" altLang="en-US" sz="4000" dirty="0"/>
          </a:p>
        </p:txBody>
      </p:sp>
      <p:sp>
        <p:nvSpPr>
          <p:cNvPr id="14" name="육각형 13"/>
          <p:cNvSpPr/>
          <p:nvPr/>
        </p:nvSpPr>
        <p:spPr>
          <a:xfrm>
            <a:off x="926326" y="3256578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/>
              <a:t>세부수업목표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4252682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4</a:t>
            </a:fld>
            <a:endParaRPr kumimoji="0" lang="en-US"/>
          </a:p>
        </p:txBody>
      </p:sp>
      <p:sp>
        <p:nvSpPr>
          <p:cNvPr id="6" name="TextBox 5"/>
          <p:cNvSpPr txBox="1"/>
          <p:nvPr/>
        </p:nvSpPr>
        <p:spPr>
          <a:xfrm>
            <a:off x="723953" y="1076542"/>
            <a:ext cx="7632848" cy="21852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b="1" dirty="0"/>
              <a:t>선수학습의 프로그래밍 기초</a:t>
            </a:r>
            <a:r>
              <a:rPr lang="en-US" altLang="ko-KR" b="1" dirty="0"/>
              <a:t>, </a:t>
            </a:r>
            <a:r>
              <a:rPr lang="ko-KR" altLang="en-US" b="1" dirty="0"/>
              <a:t>자료 구조</a:t>
            </a:r>
            <a:r>
              <a:rPr lang="en-US" altLang="ko-KR" b="1" dirty="0"/>
              <a:t>, </a:t>
            </a:r>
            <a:r>
              <a:rPr lang="ko-KR" altLang="en-US" b="1" dirty="0"/>
              <a:t>데이터 통신 체계</a:t>
            </a:r>
            <a:endParaRPr lang="ko-KR" altLang="en-US" dirty="0"/>
          </a:p>
          <a:p>
            <a:pPr fontAlgn="base" latinLnBrk="0"/>
            <a:r>
              <a:rPr lang="en-US" altLang="ko-KR" b="1" dirty="0"/>
              <a:t>[</a:t>
            </a:r>
            <a:r>
              <a:rPr lang="ko-KR" altLang="en-US" b="1" dirty="0"/>
              <a:t>프로그래밍 기초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1. </a:t>
            </a:r>
            <a:r>
              <a:rPr lang="ko-KR" altLang="en-US" dirty="0"/>
              <a:t>프로그래밍 기초 언어인 자바의 특징으로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 latinLnBrk="0"/>
            <a:r>
              <a:rPr lang="ko-KR" altLang="en-US" dirty="0"/>
              <a:t>① 운영체제 독립적인 언어이다</a:t>
            </a:r>
            <a:r>
              <a:rPr lang="en-US" altLang="ko-KR" dirty="0"/>
              <a:t>. </a:t>
            </a:r>
            <a:endParaRPr lang="ko-KR" altLang="en-US" dirty="0"/>
          </a:p>
          <a:p>
            <a:pPr fontAlgn="base" latinLnBrk="0"/>
            <a:r>
              <a:rPr lang="ko-KR" altLang="en-US" dirty="0"/>
              <a:t>② 객체지향 언어이다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③ 다양한 </a:t>
            </a:r>
            <a:r>
              <a:rPr lang="en-US" altLang="ko-KR" dirty="0"/>
              <a:t>API</a:t>
            </a:r>
            <a:r>
              <a:rPr lang="ko-KR" altLang="en-US" dirty="0"/>
              <a:t>를 제공한다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 latinLnBrk="0"/>
            <a:r>
              <a:rPr lang="ko-KR" altLang="en-US" dirty="0"/>
              <a:t>④ 메모리 관리를 수동으로 한다</a:t>
            </a:r>
            <a:r>
              <a:rPr lang="en-US" altLang="ko-KR" dirty="0"/>
              <a:t>.</a:t>
            </a:r>
            <a:endParaRPr lang="ko-KR" altLang="en-US" dirty="0"/>
          </a:p>
          <a:p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723953" y="2942235"/>
            <a:ext cx="782943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</a:t>
            </a:r>
            <a:r>
              <a:rPr lang="ko-KR" altLang="en-US" b="1" dirty="0" smtClean="0">
                <a:solidFill>
                  <a:srgbClr val="FF0000"/>
                </a:solidFill>
              </a:rPr>
              <a:t> ④ </a:t>
            </a:r>
            <a:r>
              <a:rPr lang="ko-KR" altLang="en-US" b="1" dirty="0">
                <a:solidFill>
                  <a:srgbClr val="FF0000"/>
                </a:solidFill>
              </a:rPr>
              <a:t>자바의 </a:t>
            </a:r>
            <a:r>
              <a:rPr lang="ko-KR" altLang="en-US" b="1" dirty="0" err="1">
                <a:solidFill>
                  <a:srgbClr val="FF0000"/>
                </a:solidFill>
              </a:rPr>
              <a:t>가상머신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>
                <a:solidFill>
                  <a:srgbClr val="FF0000"/>
                </a:solidFill>
              </a:rPr>
              <a:t>JVM</a:t>
            </a:r>
            <a:r>
              <a:rPr lang="ko-KR" altLang="en-US" b="1" dirty="0">
                <a:solidFill>
                  <a:srgbClr val="FF0000"/>
                </a:solidFill>
              </a:rPr>
              <a:t>에서 메모리를 자동으로 관리한다</a:t>
            </a:r>
            <a:r>
              <a:rPr lang="en-US" altLang="ko-KR" b="1" dirty="0" smtClean="0">
                <a:solidFill>
                  <a:srgbClr val="FF0000"/>
                </a:solidFill>
              </a:rPr>
              <a:t>.]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722662" y="3489072"/>
            <a:ext cx="7754247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자료 구조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/>
              <a:t>2. </a:t>
            </a:r>
            <a:r>
              <a:rPr lang="ko-KR" altLang="en-US" dirty="0"/>
              <a:t>같은 타입의 데이터 여러 개를 연속된 데이터 하나로 다루는 </a:t>
            </a:r>
            <a:r>
              <a:rPr lang="ko-KR" altLang="en-US" dirty="0" smtClean="0"/>
              <a:t>것은</a:t>
            </a:r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무엇이라고 </a:t>
            </a:r>
            <a:r>
              <a:rPr lang="ko-KR" altLang="en-US" dirty="0"/>
              <a:t>하는가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3108971" y="4046187"/>
            <a:ext cx="2376264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 </a:t>
            </a:r>
            <a:r>
              <a:rPr lang="ko-KR" altLang="en-US" b="1" dirty="0" smtClean="0">
                <a:solidFill>
                  <a:srgbClr val="FF0000"/>
                </a:solidFill>
              </a:rPr>
              <a:t>배열 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61920" y="4479766"/>
            <a:ext cx="7197620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b="1" dirty="0"/>
              <a:t>[</a:t>
            </a:r>
            <a:r>
              <a:rPr lang="ko-KR" altLang="en-US" b="1" dirty="0"/>
              <a:t>데이터 통신 체계</a:t>
            </a:r>
            <a:r>
              <a:rPr lang="en-US" altLang="ko-KR" b="1" dirty="0"/>
              <a:t>]</a:t>
            </a:r>
            <a:endParaRPr lang="ko-KR" altLang="en-US" dirty="0"/>
          </a:p>
          <a:p>
            <a:pPr fontAlgn="base" latinLnBrk="0"/>
            <a:r>
              <a:rPr lang="en-US" altLang="ko-KR" dirty="0" smtClean="0"/>
              <a:t> 3</a:t>
            </a:r>
            <a:r>
              <a:rPr lang="en-US" altLang="ko-KR" dirty="0"/>
              <a:t>. </a:t>
            </a:r>
            <a:r>
              <a:rPr lang="ko-KR" altLang="en-US" dirty="0"/>
              <a:t>국제표준화기구</a:t>
            </a:r>
            <a:r>
              <a:rPr lang="en-US" altLang="ko-KR" dirty="0"/>
              <a:t>(ISO)</a:t>
            </a:r>
            <a:r>
              <a:rPr lang="ko-KR" altLang="en-US" dirty="0"/>
              <a:t>에서 컴퓨터 네트워크 프로토콜 디자인과 </a:t>
            </a:r>
            <a:r>
              <a:rPr lang="ko-KR" altLang="en-US" dirty="0" smtClean="0"/>
              <a:t>통신을</a:t>
            </a:r>
            <a:endParaRPr lang="en-US" altLang="ko-KR" dirty="0" smtClean="0"/>
          </a:p>
          <a:p>
            <a:pPr fontAlgn="base" latinLnBrk="0"/>
            <a:r>
              <a:rPr lang="en-US" altLang="ko-KR" dirty="0"/>
              <a:t> </a:t>
            </a:r>
            <a:r>
              <a:rPr lang="en-US" altLang="ko-KR" dirty="0" smtClean="0"/>
              <a:t>  </a:t>
            </a:r>
            <a:r>
              <a:rPr lang="ko-KR" altLang="en-US" dirty="0" smtClean="0"/>
              <a:t> </a:t>
            </a:r>
            <a:r>
              <a:rPr lang="ko-KR" altLang="en-US" dirty="0"/>
              <a:t>위해 개발한 모델은 무엇인가</a:t>
            </a:r>
            <a:r>
              <a:rPr lang="en-US" altLang="ko-KR" dirty="0" smtClean="0"/>
              <a:t>?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009071" y="5007989"/>
            <a:ext cx="2952328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 latinLnBrk="0"/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 smtClean="0">
                <a:solidFill>
                  <a:srgbClr val="FF0000"/>
                </a:solidFill>
              </a:rPr>
              <a:t>: OSI </a:t>
            </a:r>
            <a:r>
              <a:rPr lang="en-US" altLang="ko-KR" b="1" dirty="0">
                <a:solidFill>
                  <a:srgbClr val="FF0000"/>
                </a:solidFill>
              </a:rPr>
              <a:t>7 layer Model</a:t>
            </a:r>
            <a:r>
              <a:rPr lang="ko-KR" altLang="en-US" b="1" dirty="0">
                <a:solidFill>
                  <a:srgbClr val="FF0000"/>
                </a:solidFill>
              </a:rPr>
              <a:t> </a:t>
            </a:r>
            <a:r>
              <a:rPr lang="en-US" altLang="ko-KR" b="1" dirty="0" smtClean="0">
                <a:solidFill>
                  <a:srgbClr val="FF0000"/>
                </a:solidFill>
              </a:rPr>
              <a:t>]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p:sp>
        <p:nvSpPr>
          <p:cNvPr id="12" name="모서리가 둥근 직사각형 11"/>
          <p:cNvSpPr/>
          <p:nvPr/>
        </p:nvSpPr>
        <p:spPr>
          <a:xfrm>
            <a:off x="181670" y="517054"/>
            <a:ext cx="8568952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육각형 13"/>
          <p:cNvSpPr/>
          <p:nvPr/>
        </p:nvSpPr>
        <p:spPr>
          <a:xfrm>
            <a:off x="914038" y="187039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/>
              <a:t>사전평가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5</a:t>
            </a:fld>
            <a:endParaRPr kumimoji="0" 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3718" y="517054"/>
            <a:ext cx="7992887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774368" y="1207506"/>
            <a:ext cx="79208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b="1" dirty="0"/>
              <a:t>이진법</a:t>
            </a:r>
            <a:r>
              <a:rPr lang="en-US" altLang="ko-KR" sz="2000" dirty="0"/>
              <a:t>(</a:t>
            </a:r>
            <a:r>
              <a:rPr lang="ko-KR" altLang="en-US" sz="2000" dirty="0"/>
              <a:t>二進法</a:t>
            </a:r>
            <a:r>
              <a:rPr lang="en-US" altLang="ko-KR" sz="2000" dirty="0"/>
              <a:t>, binary)</a:t>
            </a:r>
            <a:r>
              <a:rPr lang="ko-KR" altLang="en-US" sz="2000" dirty="0"/>
              <a:t>은 두 개의 </a:t>
            </a:r>
            <a:r>
              <a:rPr lang="ko-KR" altLang="en-US" sz="2000" dirty="0">
                <a:hlinkClick r:id="rId2" tooltip="숫자"/>
              </a:rPr>
              <a:t>숫자</a:t>
            </a:r>
            <a:r>
              <a:rPr lang="ko-KR" altLang="en-US" sz="2000" dirty="0"/>
              <a:t>만을 이용하는 수 체계이다</a:t>
            </a:r>
            <a:r>
              <a:rPr lang="en-US" altLang="ko-KR" sz="2000" dirty="0"/>
              <a:t>. </a:t>
            </a:r>
            <a:endParaRPr lang="en-US" altLang="ko-KR" sz="2000" dirty="0" smtClean="0"/>
          </a:p>
          <a:p>
            <a:endParaRPr lang="en-US" altLang="ko-KR" sz="2000" dirty="0"/>
          </a:p>
          <a:p>
            <a:r>
              <a:rPr lang="ko-KR" altLang="en-US" sz="2000" dirty="0" smtClean="0"/>
              <a:t>관습적으로</a:t>
            </a:r>
            <a:r>
              <a:rPr lang="ko-KR" altLang="en-US" sz="2000" dirty="0"/>
              <a:t> </a:t>
            </a:r>
            <a:r>
              <a:rPr lang="en-US" altLang="ko-KR" sz="2000" dirty="0">
                <a:hlinkClick r:id="rId3" tooltip="0"/>
              </a:rPr>
              <a:t>0</a:t>
            </a:r>
            <a:r>
              <a:rPr lang="ko-KR" altLang="en-US" sz="2000" dirty="0"/>
              <a:t>과 </a:t>
            </a:r>
            <a:r>
              <a:rPr lang="en-US" altLang="ko-KR" sz="2000" dirty="0">
                <a:hlinkClick r:id="rId4" tooltip="1"/>
              </a:rPr>
              <a:t>1</a:t>
            </a:r>
            <a:r>
              <a:rPr lang="ko-KR" altLang="en-US" sz="2000" dirty="0"/>
              <a:t>의 기호를 쓰며 이들로 이루어진 수를 </a:t>
            </a:r>
            <a:r>
              <a:rPr lang="ko-KR" altLang="en-US" sz="2000" b="1" dirty="0" err="1"/>
              <a:t>이진수</a:t>
            </a:r>
            <a:r>
              <a:rPr lang="ko-KR" altLang="en-US" sz="2000" dirty="0" err="1"/>
              <a:t>라고</a:t>
            </a:r>
            <a:r>
              <a:rPr lang="ko-KR" altLang="en-US" sz="2000" dirty="0"/>
              <a:t> 한다</a:t>
            </a:r>
            <a:r>
              <a:rPr lang="en-US" altLang="ko-KR" sz="2000" dirty="0"/>
              <a:t>. </a:t>
            </a:r>
            <a:endParaRPr lang="ko-KR" altLang="en-US" sz="2000" dirty="0"/>
          </a:p>
        </p:txBody>
      </p:sp>
      <p:sp>
        <p:nvSpPr>
          <p:cNvPr id="7" name="TextBox 6"/>
          <p:cNvSpPr txBox="1"/>
          <p:nvPr/>
        </p:nvSpPr>
        <p:spPr>
          <a:xfrm>
            <a:off x="720907" y="2605286"/>
            <a:ext cx="7826555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＊</a:t>
            </a:r>
            <a:r>
              <a:rPr lang="en-US" altLang="ko-KR" sz="2000" dirty="0"/>
              <a:t>2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</a:t>
            </a:r>
            <a:r>
              <a:rPr lang="ko-KR" altLang="en-US" sz="2000" dirty="0"/>
              <a:t>과 </a:t>
            </a:r>
            <a:r>
              <a:rPr lang="en-US" altLang="ko-KR" sz="2000" dirty="0"/>
              <a:t>1 </a:t>
            </a:r>
            <a:r>
              <a:rPr lang="ko-KR" altLang="en-US" sz="2000" dirty="0"/>
              <a:t>두개의 숫자를 이용한다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＊</a:t>
            </a:r>
            <a:r>
              <a:rPr lang="en-US" altLang="ko-KR" sz="2000" dirty="0"/>
              <a:t>8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0~7</a:t>
            </a:r>
            <a:r>
              <a:rPr lang="ko-KR" altLang="en-US" sz="2000" dirty="0"/>
              <a:t>까지의 숫자 </a:t>
            </a:r>
            <a:r>
              <a:rPr lang="en-US" altLang="ko-KR" sz="2000" dirty="0"/>
              <a:t>8</a:t>
            </a:r>
            <a:r>
              <a:rPr lang="ko-KR" altLang="en-US" sz="2000" dirty="0"/>
              <a:t>개를 이용한다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＊</a:t>
            </a:r>
            <a:r>
              <a:rPr lang="en-US" altLang="ko-KR" sz="2000" dirty="0"/>
              <a:t>16</a:t>
            </a:r>
            <a:r>
              <a:rPr lang="ko-KR" altLang="en-US" sz="2000" dirty="0"/>
              <a:t>진수 </a:t>
            </a:r>
            <a:r>
              <a:rPr lang="en-US" altLang="ko-KR" sz="2000" dirty="0"/>
              <a:t>: 0~9</a:t>
            </a:r>
            <a:r>
              <a:rPr lang="ko-KR" altLang="en-US" sz="2000" dirty="0"/>
              <a:t>까지의 숫자와 </a:t>
            </a:r>
            <a:r>
              <a:rPr lang="en-US" altLang="ko-KR" sz="2000" dirty="0"/>
              <a:t>A~F</a:t>
            </a:r>
            <a:r>
              <a:rPr lang="ko-KR" altLang="en-US" sz="2000" dirty="0"/>
              <a:t>까지의 알파벳 </a:t>
            </a:r>
            <a:r>
              <a:rPr lang="en-US" altLang="ko-KR" sz="2000" dirty="0"/>
              <a:t>6</a:t>
            </a:r>
            <a:r>
              <a:rPr lang="ko-KR" altLang="en-US" sz="2000" dirty="0"/>
              <a:t>개를 이용</a:t>
            </a:r>
            <a:r>
              <a:rPr lang="en-US" altLang="ko-KR" sz="2000" dirty="0" smtClean="0"/>
              <a:t>.</a:t>
            </a:r>
          </a:p>
          <a:p>
            <a:endParaRPr lang="ko-KR" altLang="en-US" sz="2000" dirty="0"/>
          </a:p>
          <a:p>
            <a:r>
              <a:rPr lang="ko-KR" altLang="en-US" sz="2000" dirty="0"/>
              <a:t>   </a:t>
            </a:r>
            <a:r>
              <a:rPr lang="en-US" altLang="ko-KR" sz="2000" dirty="0"/>
              <a:t>10</a:t>
            </a:r>
            <a:r>
              <a:rPr lang="ko-KR" altLang="en-US" sz="2000" dirty="0"/>
              <a:t>은 </a:t>
            </a:r>
            <a:r>
              <a:rPr lang="en-US" altLang="ko-KR" sz="2000" dirty="0"/>
              <a:t>A, 11</a:t>
            </a:r>
            <a:r>
              <a:rPr lang="ko-KR" altLang="en-US" sz="2000" dirty="0"/>
              <a:t>은 </a:t>
            </a:r>
            <a:r>
              <a:rPr lang="en-US" altLang="ko-KR" sz="2000" dirty="0"/>
              <a:t>B, 12</a:t>
            </a:r>
            <a:r>
              <a:rPr lang="ko-KR" altLang="en-US" sz="2000" dirty="0"/>
              <a:t>는 </a:t>
            </a:r>
            <a:r>
              <a:rPr lang="en-US" altLang="ko-KR" sz="2000" dirty="0"/>
              <a:t>C, 13</a:t>
            </a:r>
            <a:r>
              <a:rPr lang="ko-KR" altLang="en-US" sz="2000" dirty="0"/>
              <a:t>은 </a:t>
            </a:r>
            <a:r>
              <a:rPr lang="en-US" altLang="ko-KR" sz="2000" dirty="0"/>
              <a:t>D, 14</a:t>
            </a:r>
            <a:r>
              <a:rPr lang="ko-KR" altLang="en-US" sz="2000" dirty="0"/>
              <a:t>는 </a:t>
            </a:r>
            <a:r>
              <a:rPr lang="en-US" altLang="ko-KR" sz="2000" dirty="0"/>
              <a:t>E, 15</a:t>
            </a:r>
            <a:r>
              <a:rPr lang="ko-KR" altLang="en-US" sz="2000" dirty="0"/>
              <a:t>는 </a:t>
            </a:r>
            <a:r>
              <a:rPr lang="en-US" altLang="ko-KR" sz="2000" dirty="0"/>
              <a:t>F </a:t>
            </a:r>
            <a:r>
              <a:rPr lang="ko-KR" altLang="en-US" sz="2000" dirty="0"/>
              <a:t>로 표기한다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dirty="0"/>
          </a:p>
        </p:txBody>
      </p:sp>
      <p:sp>
        <p:nvSpPr>
          <p:cNvPr id="9" name="육각형 8"/>
          <p:cNvSpPr/>
          <p:nvPr/>
        </p:nvSpPr>
        <p:spPr>
          <a:xfrm>
            <a:off x="1045766" y="249816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 smtClean="0"/>
              <a:t>학습내용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15313753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6</a:t>
            </a:fld>
            <a:endParaRPr kumimoji="0" 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517054"/>
            <a:ext cx="8086599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5" name="TextBox 4"/>
              <p:cNvSpPr txBox="1"/>
              <p:nvPr/>
            </p:nvSpPr>
            <p:spPr>
              <a:xfrm>
                <a:off x="796918" y="1237134"/>
                <a:ext cx="7560840" cy="3511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2000" dirty="0" smtClean="0"/>
                  <a:t>십진수</a:t>
                </a:r>
                <a:r>
                  <a:rPr lang="en-US" altLang="ko-KR" sz="2000" dirty="0" smtClean="0"/>
                  <a:t>-&gt;</a:t>
                </a:r>
                <a:r>
                  <a:rPr lang="en-US" altLang="ko-KR" sz="2000" dirty="0"/>
                  <a:t>2</a:t>
                </a:r>
                <a:r>
                  <a:rPr lang="ko-KR" altLang="en-US" sz="2000" dirty="0" smtClean="0"/>
                  <a:t>진수 변환 예제</a:t>
                </a:r>
                <a:endParaRPr lang="en-US" altLang="ko-KR" sz="2000" dirty="0" smtClean="0"/>
              </a:p>
              <a:p>
                <a:r>
                  <a:rPr lang="en-US" altLang="ko-KR" sz="2000" dirty="0" smtClean="0"/>
                  <a:t>15 = </a:t>
                </a:r>
                <a:r>
                  <a:rPr lang="en-US" altLang="ko-KR" sz="2000" dirty="0" smtClean="0"/>
                  <a:t>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</a:t>
                </a:r>
                <a:r>
                  <a:rPr lang="en-US" altLang="ko-KR" sz="2000" dirty="0" smtClean="0"/>
                  <a:t>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</a:t>
                </a:r>
                <a:r>
                  <a:rPr lang="en-US" altLang="ko-KR" sz="2000" dirty="0" smtClean="0"/>
                  <a:t>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+ </a:t>
                </a:r>
                <a:r>
                  <a:rPr lang="en-US" altLang="ko-KR" sz="2000" dirty="0" smtClean="0"/>
                  <a:t>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2</m:t>
                        </m:r>
                      </m:e>
                      <m:sup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 smtClean="0"/>
                  <a:t> = </a:t>
                </a:r>
                <a14:m>
                  <m:oMath xmlns:m="http://schemas.openxmlformats.org/officeDocument/2006/math">
                    <m:r>
                      <a:rPr lang="en-US" altLang="ko-KR" sz="2000" dirty="0" smtClean="0">
                        <a:latin typeface="Cambria Math" panose="02040503050406030204" pitchFamily="18" charset="0"/>
                      </a:rPr>
                      <m:t>11</m:t>
                    </m:r>
                    <m:sSub>
                      <m:sSubPr>
                        <m:ctrlPr>
                          <a:rPr lang="en-US" altLang="ko-KR" sz="2000" i="1" dirty="0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11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i="0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</m:d>
                      </m:sub>
                    </m:sSub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ko-KR" altLang="en-US" sz="2000" dirty="0" smtClean="0"/>
                  <a:t>컴퓨터에 </a:t>
                </a:r>
                <a:r>
                  <a:rPr lang="ko-KR" altLang="en-US" sz="2000" dirty="0"/>
                  <a:t>명령을 전달할 때에는 비트</a:t>
                </a:r>
                <a:r>
                  <a:rPr lang="en-US" altLang="ko-KR" sz="2000" dirty="0"/>
                  <a:t>(Bit)</a:t>
                </a:r>
                <a:r>
                  <a:rPr lang="ko-KR" altLang="en-US" sz="2000" dirty="0"/>
                  <a:t>로 전달이 된다</a:t>
                </a:r>
                <a:r>
                  <a:rPr lang="en-US" altLang="ko-KR" sz="2000" dirty="0"/>
                  <a:t>. </a:t>
                </a:r>
                <a:r>
                  <a:rPr lang="ko-KR" altLang="en-US" sz="2000" dirty="0"/>
                  <a:t>비트의 </a:t>
                </a:r>
                <a:r>
                  <a:rPr lang="en-US" altLang="ko-KR" sz="2000" dirty="0"/>
                  <a:t>0</a:t>
                </a:r>
                <a:r>
                  <a:rPr lang="ko-KR" altLang="en-US" sz="2000" dirty="0"/>
                  <a:t>과 </a:t>
                </a:r>
                <a:r>
                  <a:rPr lang="en-US" altLang="ko-KR" sz="2000" dirty="0"/>
                  <a:t>1</a:t>
                </a:r>
                <a:r>
                  <a:rPr lang="ko-KR" altLang="en-US" sz="2000" dirty="0"/>
                  <a:t>을 </a:t>
                </a:r>
                <a:r>
                  <a:rPr lang="ko-KR" altLang="en-US" sz="2000" dirty="0" smtClean="0"/>
                  <a:t>컴퓨터가 이해 할 </a:t>
                </a:r>
                <a:r>
                  <a:rPr lang="ko-KR" altLang="en-US" sz="2000" dirty="0"/>
                  <a:t>수 있는 방식으로 변환하여 전달하게 </a:t>
                </a:r>
                <a:r>
                  <a:rPr lang="ko-KR" altLang="en-US" sz="2000" dirty="0" smtClean="0"/>
                  <a:t>되는데 </a:t>
                </a:r>
                <a:r>
                  <a:rPr lang="ko-KR" altLang="en-US" sz="2000" dirty="0"/>
                  <a:t>컴퓨터가 </a:t>
                </a:r>
                <a:r>
                  <a:rPr lang="ko-KR" altLang="en-US" sz="2000" dirty="0" smtClean="0"/>
                  <a:t>이해할 </a:t>
                </a:r>
                <a:r>
                  <a:rPr lang="ko-KR" altLang="en-US" sz="2000" dirty="0"/>
                  <a:t>수 있도록 할 수 있다</a:t>
                </a:r>
                <a:r>
                  <a:rPr lang="en-US" altLang="ko-KR" sz="2000" dirty="0"/>
                  <a:t>.</a:t>
                </a:r>
                <a:endParaRPr lang="en-US" altLang="ko-KR" sz="2000" dirty="0" smtClean="0"/>
              </a:p>
              <a:p>
                <a:endParaRPr lang="en-US" altLang="ko-KR" sz="2000" dirty="0" smtClean="0"/>
              </a:p>
              <a:p>
                <a:r>
                  <a:rPr lang="ko-KR" altLang="en-US" sz="2000" dirty="0"/>
                  <a:t>십진수</a:t>
                </a:r>
                <a:r>
                  <a:rPr lang="en-US" altLang="ko-KR" sz="2000" dirty="0" smtClean="0"/>
                  <a:t>-&gt;</a:t>
                </a:r>
                <a:r>
                  <a:rPr lang="en-US" altLang="ko-KR" sz="2000" dirty="0"/>
                  <a:t>8</a:t>
                </a:r>
                <a:r>
                  <a:rPr lang="ko-KR" altLang="en-US" sz="2000" dirty="0" smtClean="0"/>
                  <a:t>진수 </a:t>
                </a:r>
                <a:r>
                  <a:rPr lang="ko-KR" altLang="en-US" sz="2000" dirty="0"/>
                  <a:t>변환 </a:t>
                </a:r>
                <a:r>
                  <a:rPr lang="ko-KR" altLang="en-US" sz="2000" dirty="0" smtClean="0"/>
                  <a:t>예제 </a:t>
                </a:r>
                <a:r>
                  <a:rPr lang="en-US" altLang="ko-KR" sz="2000" dirty="0" smtClean="0"/>
                  <a:t>-&gt;</a:t>
                </a:r>
                <a:r>
                  <a:rPr lang="ko-KR" altLang="en-US" sz="2000" dirty="0" smtClean="0"/>
                  <a:t> </a:t>
                </a:r>
                <a:r>
                  <a:rPr lang="en-US" altLang="ko-KR" sz="2000" dirty="0" smtClean="0"/>
                  <a:t>15 </a:t>
                </a:r>
                <a:r>
                  <a:rPr lang="en-US" altLang="ko-KR" sz="2000" dirty="0"/>
                  <a:t>= </a:t>
                </a:r>
                <a:r>
                  <a:rPr lang="en-US" altLang="ko-KR" sz="2000" dirty="0" smtClean="0"/>
                  <a:t>1*(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+ </a:t>
                </a:r>
                <a:r>
                  <a:rPr lang="en-US" altLang="ko-KR" sz="2000" dirty="0" smtClean="0"/>
                  <a:t>7</a:t>
                </a:r>
                <a:r>
                  <a:rPr lang="en-US" altLang="ko-KR" sz="2000" dirty="0" smtClean="0"/>
                  <a:t>*(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8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17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1" dirty="0" smtClean="0">
                                <a:latin typeface="Cambria Math" panose="02040503050406030204" pitchFamily="18" charset="0"/>
                              </a:rPr>
                              <m:t>8</m:t>
                            </m:r>
                          </m:e>
                        </m:d>
                      </m:sub>
                    </m:sSub>
                  </m:oMath>
                </a14:m>
                <a:endParaRPr lang="en-US" altLang="ko-KR" sz="2000" dirty="0" smtClean="0"/>
              </a:p>
              <a:p>
                <a:endParaRPr lang="en-US" altLang="ko-KR" sz="2000" dirty="0"/>
              </a:p>
              <a:p>
                <a:r>
                  <a:rPr lang="ko-KR" altLang="en-US" sz="2000" dirty="0"/>
                  <a:t>십진수</a:t>
                </a:r>
                <a:r>
                  <a:rPr lang="en-US" altLang="ko-KR" sz="2000" dirty="0" smtClean="0"/>
                  <a:t>-&gt;16</a:t>
                </a:r>
                <a:r>
                  <a:rPr lang="ko-KR" altLang="en-US" sz="2000" dirty="0" smtClean="0"/>
                  <a:t>진수 </a:t>
                </a:r>
                <a:r>
                  <a:rPr lang="ko-KR" altLang="en-US" sz="2000" dirty="0"/>
                  <a:t>변환 </a:t>
                </a:r>
                <a:r>
                  <a:rPr lang="ko-KR" altLang="en-US" sz="2000" dirty="0" smtClean="0"/>
                  <a:t>예제 </a:t>
                </a:r>
                <a:r>
                  <a:rPr lang="en-US" altLang="ko-KR" sz="2000" dirty="0" smtClean="0"/>
                  <a:t>-&gt; 30 </a:t>
                </a:r>
                <a:r>
                  <a:rPr lang="en-US" altLang="ko-KR" sz="2000" dirty="0"/>
                  <a:t>= </a:t>
                </a:r>
                <a:r>
                  <a:rPr lang="en-US" altLang="ko-KR" sz="2000" dirty="0" smtClean="0"/>
                  <a:t>1(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+ </a:t>
                </a:r>
                <a:r>
                  <a:rPr lang="en-US" altLang="ko-KR" sz="2000" dirty="0" smtClean="0"/>
                  <a:t>E(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sz="2000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sz="2000" b="0" i="1" smtClean="0">
                            <a:latin typeface="Cambria Math" panose="02040503050406030204" pitchFamily="18" charset="0"/>
                          </a:rPr>
                          <m:t>16</m:t>
                        </m:r>
                      </m:e>
                      <m:sup>
                        <m:r>
                          <a:rPr lang="en-US" altLang="ko-KR" sz="2000" i="1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en-US" altLang="ko-KR" sz="2000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en-US" altLang="ko-KR" sz="2000" dirty="0"/>
                  <a:t> =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2000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altLang="ko-KR" sz="2000" b="0" i="1" dirty="0" smtClean="0">
                            <a:latin typeface="Cambria Math" panose="02040503050406030204" pitchFamily="18" charset="0"/>
                          </a:rPr>
                          <m:t>𝐸</m:t>
                        </m:r>
                      </m:e>
                      <m:sub>
                        <m:d>
                          <m:dPr>
                            <m:ctrlPr>
                              <a:rPr lang="en-US" altLang="ko-KR" sz="2000" i="1" dirty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sz="2000" b="0" i="0" dirty="0" smtClean="0">
                                <a:latin typeface="Cambria Math" panose="02040503050406030204" pitchFamily="18" charset="0"/>
                              </a:rPr>
                              <m:t>16</m:t>
                            </m:r>
                          </m:e>
                        </m:d>
                      </m:sub>
                    </m:sSub>
                  </m:oMath>
                </a14:m>
                <a:r>
                  <a:rPr lang="ko-KR" altLang="en-US" dirty="0" smtClean="0"/>
                  <a:t> </a:t>
                </a:r>
                <a:endParaRPr lang="en-US" altLang="ko-KR" dirty="0" smtClean="0"/>
              </a:p>
              <a:p>
                <a:r>
                  <a:rPr lang="en-US" altLang="ko-KR" sz="1800" dirty="0" smtClean="0"/>
                  <a:t>(</a:t>
                </a:r>
                <a:r>
                  <a:rPr lang="ko-KR" altLang="en-US" sz="1800" dirty="0" smtClean="0"/>
                  <a:t>참고 </a:t>
                </a:r>
                <a:r>
                  <a:rPr lang="en-US" altLang="ko-KR" sz="1800" dirty="0" smtClean="0"/>
                  <a:t>: 10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A, 11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B, 12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C, 13</a:t>
                </a:r>
                <a:r>
                  <a:rPr lang="ko-KR" altLang="en-US" sz="1800" dirty="0"/>
                  <a:t>은 </a:t>
                </a:r>
                <a:r>
                  <a:rPr lang="en-US" altLang="ko-KR" sz="1800" dirty="0"/>
                  <a:t>D, 14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E, 15</a:t>
                </a:r>
                <a:r>
                  <a:rPr lang="ko-KR" altLang="en-US" sz="1800" dirty="0"/>
                  <a:t>는 </a:t>
                </a:r>
                <a:r>
                  <a:rPr lang="en-US" altLang="ko-KR" sz="1800" dirty="0"/>
                  <a:t>F </a:t>
                </a:r>
                <a:r>
                  <a:rPr lang="ko-KR" altLang="en-US" sz="1800" dirty="0"/>
                  <a:t>로 </a:t>
                </a:r>
                <a:r>
                  <a:rPr lang="ko-KR" altLang="en-US" sz="1800" dirty="0" smtClean="0"/>
                  <a:t>표기</a:t>
                </a:r>
                <a:r>
                  <a:rPr lang="en-US" altLang="ko-KR" sz="1800" dirty="0" smtClean="0"/>
                  <a:t>)</a:t>
                </a:r>
                <a:endParaRPr lang="ko-KR" altLang="en-US" dirty="0"/>
              </a:p>
            </p:txBody>
          </p:sp>
        </mc:Choice>
        <mc:Fallback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96918" y="1237134"/>
                <a:ext cx="7560840" cy="3511539"/>
              </a:xfrm>
              <a:prstGeom prst="rect">
                <a:avLst/>
              </a:prstGeom>
              <a:blipFill>
                <a:blip r:embed="rId2"/>
                <a:stretch>
                  <a:fillRect l="-887" t="-1736" b="-2083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육각형 6"/>
          <p:cNvSpPr/>
          <p:nvPr/>
        </p:nvSpPr>
        <p:spPr>
          <a:xfrm>
            <a:off x="1045766" y="249816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 err="1"/>
              <a:t>학습안내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6997145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7</a:t>
            </a:fld>
            <a:endParaRPr kumimoji="0" 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520006" y="517054"/>
            <a:ext cx="8086599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79280" y="893230"/>
            <a:ext cx="7184516" cy="16619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1. </a:t>
            </a:r>
            <a:r>
              <a:rPr lang="ko-KR" altLang="en-US" dirty="0"/>
              <a:t>진수 종류에 따른 설명이 </a:t>
            </a:r>
            <a:r>
              <a:rPr lang="ko-KR" altLang="en-US" b="1" u="sng" dirty="0"/>
              <a:t>틀린</a:t>
            </a:r>
            <a:r>
              <a:rPr lang="ko-KR" altLang="en-US" dirty="0"/>
              <a:t>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/>
              <a:t>2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과 </a:t>
            </a:r>
            <a:r>
              <a:rPr lang="en-US" altLang="ko-KR" dirty="0"/>
              <a:t>1</a:t>
            </a:r>
            <a:r>
              <a:rPr lang="ko-KR" altLang="en-US" dirty="0"/>
              <a:t>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② </a:t>
            </a:r>
            <a:r>
              <a:rPr lang="en-US" altLang="ko-KR" dirty="0"/>
              <a:t>8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7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③ </a:t>
            </a:r>
            <a:r>
              <a:rPr lang="en-US" altLang="ko-KR" dirty="0"/>
              <a:t>10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9</a:t>
            </a:r>
            <a:r>
              <a:rPr lang="ko-KR" altLang="en-US" dirty="0"/>
              <a:t>까지의 숫자로 이루어져 있다</a:t>
            </a:r>
            <a:r>
              <a:rPr lang="en-US" altLang="ko-KR" dirty="0"/>
              <a:t>.</a:t>
            </a:r>
            <a:endParaRPr lang="ko-KR" altLang="en-US" dirty="0"/>
          </a:p>
          <a:p>
            <a:pPr fontAlgn="base"/>
            <a:r>
              <a:rPr lang="ko-KR" altLang="en-US" dirty="0"/>
              <a:t>④ </a:t>
            </a:r>
            <a:r>
              <a:rPr lang="en-US" altLang="ko-KR" dirty="0"/>
              <a:t>16</a:t>
            </a:r>
            <a:r>
              <a:rPr lang="ko-KR" altLang="en-US" dirty="0"/>
              <a:t>진수 </a:t>
            </a:r>
            <a:r>
              <a:rPr lang="en-US" altLang="ko-KR" dirty="0"/>
              <a:t>: 0</a:t>
            </a:r>
            <a:r>
              <a:rPr lang="ko-KR" altLang="en-US" dirty="0"/>
              <a:t>부터 </a:t>
            </a:r>
            <a:r>
              <a:rPr lang="en-US" altLang="ko-KR" dirty="0"/>
              <a:t>15</a:t>
            </a:r>
            <a:r>
              <a:rPr lang="ko-KR" altLang="en-US" dirty="0"/>
              <a:t>까지의 숫자로 이루어져 있다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34" name="TextBox 33"/>
          <p:cNvSpPr txBox="1"/>
          <p:nvPr/>
        </p:nvSpPr>
        <p:spPr>
          <a:xfrm>
            <a:off x="860202" y="2977435"/>
            <a:ext cx="741071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 smtClean="0"/>
          </a:p>
          <a:p>
            <a:pPr fontAlgn="base"/>
            <a:r>
              <a:rPr lang="en-US" altLang="ko-KR" dirty="0"/>
              <a:t>2. </a:t>
            </a:r>
            <a:r>
              <a:rPr lang="ko-KR" altLang="en-US" dirty="0"/>
              <a:t>다음 이진수 </a:t>
            </a:r>
            <a:r>
              <a:rPr lang="en-US" altLang="ko-KR" dirty="0"/>
              <a:t>0000 1110</a:t>
            </a:r>
            <a:r>
              <a:rPr lang="ko-KR" altLang="en-US" dirty="0"/>
              <a:t>를 </a:t>
            </a:r>
            <a:r>
              <a:rPr lang="en-US" altLang="ko-KR" dirty="0"/>
              <a:t>10</a:t>
            </a:r>
            <a:r>
              <a:rPr lang="ko-KR" altLang="en-US" dirty="0"/>
              <a:t>진수로 </a:t>
            </a:r>
            <a:r>
              <a:rPr lang="ko-KR" altLang="en-US" b="1" u="sng" dirty="0"/>
              <a:t>맞게</a:t>
            </a:r>
            <a:r>
              <a:rPr lang="ko-KR" altLang="en-US" dirty="0"/>
              <a:t> 표현한 것은</a:t>
            </a:r>
            <a:r>
              <a:rPr lang="en-US" altLang="ko-KR" dirty="0"/>
              <a:t>?</a:t>
            </a:r>
            <a:endParaRPr lang="ko-KR" altLang="en-US" dirty="0"/>
          </a:p>
          <a:p>
            <a:pPr fontAlgn="base"/>
            <a:r>
              <a:rPr lang="ko-KR" altLang="en-US" dirty="0"/>
              <a:t>① </a:t>
            </a:r>
            <a:r>
              <a:rPr lang="en-US" altLang="ko-KR" dirty="0" smtClean="0"/>
              <a:t>11   </a:t>
            </a:r>
            <a:r>
              <a:rPr lang="ko-KR" altLang="en-US" dirty="0" smtClean="0"/>
              <a:t>② </a:t>
            </a:r>
            <a:r>
              <a:rPr lang="en-US" altLang="ko-KR" dirty="0" smtClean="0"/>
              <a:t>12   </a:t>
            </a:r>
            <a:r>
              <a:rPr lang="ko-KR" altLang="en-US" dirty="0" smtClean="0"/>
              <a:t>③ </a:t>
            </a:r>
            <a:r>
              <a:rPr lang="en-US" altLang="ko-KR" dirty="0" smtClean="0"/>
              <a:t>13   </a:t>
            </a:r>
            <a:r>
              <a:rPr lang="ko-KR" altLang="en-US" dirty="0" smtClean="0"/>
              <a:t>④ </a:t>
            </a:r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76" name="TextBox 75"/>
          <p:cNvSpPr txBox="1"/>
          <p:nvPr/>
        </p:nvSpPr>
        <p:spPr>
          <a:xfrm>
            <a:off x="857944" y="2608302"/>
            <a:ext cx="7469395" cy="3539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rgbClr val="FF0000"/>
                </a:solidFill>
              </a:rPr>
              <a:t>[</a:t>
            </a:r>
            <a:r>
              <a:rPr lang="ko-KR" altLang="en-US" b="1" dirty="0">
                <a:solidFill>
                  <a:srgbClr val="FF0000"/>
                </a:solidFill>
              </a:rPr>
              <a:t>답 </a:t>
            </a:r>
            <a:r>
              <a:rPr lang="en-US" altLang="ko-KR" b="1" dirty="0">
                <a:solidFill>
                  <a:srgbClr val="FF0000"/>
                </a:solidFill>
              </a:rPr>
              <a:t>:</a:t>
            </a:r>
            <a:r>
              <a:rPr lang="ko-KR" altLang="en-US" b="1" dirty="0">
                <a:solidFill>
                  <a:srgbClr val="FF0000"/>
                </a:solidFill>
              </a:rPr>
              <a:t> ④ </a:t>
            </a:r>
            <a:r>
              <a:rPr lang="en-US" altLang="ko-KR" b="1" dirty="0">
                <a:solidFill>
                  <a:srgbClr val="FF0000"/>
                </a:solidFill>
              </a:rPr>
              <a:t>16</a:t>
            </a:r>
            <a:r>
              <a:rPr lang="ko-KR" altLang="en-US" b="1" dirty="0">
                <a:solidFill>
                  <a:srgbClr val="FF0000"/>
                </a:solidFill>
              </a:rPr>
              <a:t>진수는 </a:t>
            </a:r>
            <a:r>
              <a:rPr lang="en-US" altLang="ko-KR" b="1" dirty="0">
                <a:solidFill>
                  <a:srgbClr val="FF0000"/>
                </a:solidFill>
              </a:rPr>
              <a:t>9 </a:t>
            </a:r>
            <a:r>
              <a:rPr lang="ko-KR" altLang="en-US" b="1" dirty="0">
                <a:solidFill>
                  <a:srgbClr val="FF0000"/>
                </a:solidFill>
              </a:rPr>
              <a:t>다음으로 </a:t>
            </a:r>
            <a:r>
              <a:rPr lang="en-US" altLang="ko-KR" b="1" dirty="0">
                <a:solidFill>
                  <a:srgbClr val="FF0000"/>
                </a:solidFill>
              </a:rPr>
              <a:t>10 </a:t>
            </a:r>
            <a:r>
              <a:rPr lang="ko-KR" altLang="en-US" b="1" dirty="0">
                <a:solidFill>
                  <a:srgbClr val="FF0000"/>
                </a:solidFill>
              </a:rPr>
              <a:t>이 아닌 알파벳 </a:t>
            </a:r>
            <a:r>
              <a:rPr lang="en-US" altLang="ko-KR" b="1" dirty="0">
                <a:solidFill>
                  <a:srgbClr val="FF0000"/>
                </a:solidFill>
              </a:rPr>
              <a:t>a</a:t>
            </a:r>
            <a:r>
              <a:rPr lang="ko-KR" altLang="en-US" b="1" dirty="0">
                <a:solidFill>
                  <a:srgbClr val="FF0000"/>
                </a:solidFill>
              </a:rPr>
              <a:t>부터 </a:t>
            </a:r>
            <a:r>
              <a:rPr lang="en-US" altLang="ko-KR" b="1" dirty="0">
                <a:solidFill>
                  <a:srgbClr val="FF0000"/>
                </a:solidFill>
              </a:rPr>
              <a:t>f</a:t>
            </a:r>
            <a:r>
              <a:rPr lang="ko-KR" altLang="en-US" b="1" dirty="0">
                <a:solidFill>
                  <a:srgbClr val="FF0000"/>
                </a:solidFill>
              </a:rPr>
              <a:t>까지 할당이 된다</a:t>
            </a:r>
            <a:r>
              <a:rPr lang="en-US" altLang="ko-KR" b="1" dirty="0" smtClean="0">
                <a:solidFill>
                  <a:srgbClr val="FF0000"/>
                </a:solidFill>
              </a:rPr>
              <a:t>.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77" name="TextBox 76"/>
              <p:cNvSpPr txBox="1"/>
              <p:nvPr/>
            </p:nvSpPr>
            <p:spPr>
              <a:xfrm>
                <a:off x="857945" y="3980541"/>
                <a:ext cx="7469395" cy="615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ko-KR" b="1" dirty="0" smtClean="0">
                    <a:solidFill>
                      <a:srgbClr val="FF0000"/>
                    </a:solidFill>
                  </a:rPr>
                  <a:t>[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답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: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④ 끝의 숫자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1110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각 자리의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2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의 거듭제곱의 의미가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𝟑</m:t>
                        </m:r>
                      </m:sup>
                    </m:sSup>
                    <m:r>
                      <a:rPr lang="en-US" altLang="ko-KR" b="1" i="1">
                        <a:solidFill>
                          <a:srgbClr val="FF0000"/>
                        </a:solidFill>
                        <a:latin typeface="Cambria Math" panose="02040503050406030204" pitchFamily="18" charset="0"/>
                      </a:rPr>
                      <m:t>,</m:t>
                    </m:r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sup>
                    </m:sSup>
                  </m:oMath>
                </a14:m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𝟐</m:t>
                        </m:r>
                      </m:e>
                      <m:sup>
                        <m:r>
                          <a:rPr lang="en-US" altLang="ko-KR" b="1" i="1">
                            <a:solidFill>
                              <a:srgbClr val="FF0000"/>
                            </a:solidFill>
                            <a:latin typeface="Cambria Math" panose="02040503050406030204" pitchFamily="18" charset="0"/>
                          </a:rPr>
                          <m:t>𝟏</m:t>
                        </m:r>
                      </m:sup>
                    </m:sSup>
                  </m:oMath>
                </a14:m>
                <a:endParaRPr lang="en-US" altLang="ko-KR" b="1" dirty="0">
                  <a:solidFill>
                    <a:srgbClr val="FF0000"/>
                  </a:solidFill>
                </a:endParaRPr>
              </a:p>
              <a:p>
                <a:r>
                  <a:rPr lang="ko-KR" altLang="en-US" b="1" dirty="0">
                    <a:solidFill>
                      <a:srgbClr val="FF0000"/>
                    </a:solidFill>
                  </a:rPr>
                  <a:t>           따라서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, 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각 자리의 숫자를 더한 값인 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14</a:t>
                </a:r>
                <a:r>
                  <a:rPr lang="ko-KR" altLang="en-US" b="1" dirty="0">
                    <a:solidFill>
                      <a:srgbClr val="FF0000"/>
                    </a:solidFill>
                  </a:rPr>
                  <a:t>가 된다</a:t>
                </a:r>
                <a:r>
                  <a:rPr lang="en-US" altLang="ko-KR" b="1" dirty="0">
                    <a:solidFill>
                      <a:srgbClr val="FF0000"/>
                    </a:solidFill>
                  </a:rPr>
                  <a:t>.</a:t>
                </a:r>
                <a:endParaRPr lang="ko-KR" altLang="en-US" b="1" dirty="0">
                  <a:solidFill>
                    <a:srgbClr val="FF0000"/>
                  </a:solidFill>
                </a:endParaRPr>
              </a:p>
            </p:txBody>
          </p:sp>
        </mc:Choice>
        <mc:Fallback>
          <p:sp>
            <p:nvSpPr>
              <p:cNvPr id="77" name="TextBox 7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7945" y="3980541"/>
                <a:ext cx="7469395" cy="615553"/>
              </a:xfrm>
              <a:prstGeom prst="rect">
                <a:avLst/>
              </a:prstGeom>
              <a:blipFill>
                <a:blip r:embed="rId2"/>
                <a:stretch>
                  <a:fillRect l="-571" t="-6931" b="-14851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육각형 10"/>
          <p:cNvSpPr/>
          <p:nvPr/>
        </p:nvSpPr>
        <p:spPr>
          <a:xfrm>
            <a:off x="1045766" y="249816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/>
              <a:t>형성평가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97891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/>
      <p:bldP spid="7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8</a:t>
            </a:fld>
            <a:endParaRPr kumimoji="0" 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613718" y="517054"/>
            <a:ext cx="7992887" cy="4968552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832922" y="1237134"/>
            <a:ext cx="748883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smtClean="0"/>
              <a:t>＊</a:t>
            </a:r>
            <a:r>
              <a:rPr lang="ko-KR" altLang="en-US" sz="2400" b="1" dirty="0" smtClean="0"/>
              <a:t>이진법</a:t>
            </a:r>
            <a:r>
              <a:rPr lang="en-US" altLang="ko-KR" sz="2400" dirty="0"/>
              <a:t>(</a:t>
            </a:r>
            <a:r>
              <a:rPr lang="ko-KR" altLang="en-US" sz="2400" dirty="0"/>
              <a:t>二進法</a:t>
            </a:r>
            <a:r>
              <a:rPr lang="en-US" altLang="ko-KR" sz="2400" dirty="0"/>
              <a:t>, binary)</a:t>
            </a:r>
            <a:r>
              <a:rPr lang="ko-KR" altLang="en-US" sz="2400" dirty="0"/>
              <a:t>은 두 개의 </a:t>
            </a:r>
            <a:r>
              <a:rPr lang="ko-KR" altLang="en-US" sz="2400" dirty="0">
                <a:hlinkClick r:id="rId2" tooltip="숫자"/>
              </a:rPr>
              <a:t>숫자</a:t>
            </a:r>
            <a:r>
              <a:rPr lang="ko-KR" altLang="en-US" sz="2400" dirty="0"/>
              <a:t>만을 </a:t>
            </a:r>
            <a:r>
              <a:rPr lang="ko-KR" altLang="en-US" sz="2400" dirty="0" smtClean="0"/>
              <a:t>이용하 </a:t>
            </a:r>
            <a:endParaRPr lang="en-US" altLang="ko-KR" sz="2400" dirty="0" smtClean="0"/>
          </a:p>
          <a:p>
            <a:r>
              <a:rPr lang="ko-KR" altLang="en-US" sz="2400" dirty="0" smtClean="0"/>
              <a:t>   는 </a:t>
            </a:r>
            <a:r>
              <a:rPr lang="ko-KR" altLang="en-US" sz="2400" dirty="0"/>
              <a:t>수 체계이다</a:t>
            </a:r>
            <a:r>
              <a:rPr lang="en-US" altLang="ko-KR" sz="2400" dirty="0"/>
              <a:t>. </a:t>
            </a:r>
          </a:p>
          <a:p>
            <a:endParaRPr lang="en-US" altLang="ko-KR" sz="2400" dirty="0"/>
          </a:p>
          <a:p>
            <a:r>
              <a:rPr lang="ko-KR" altLang="en-US" sz="2400" dirty="0" smtClean="0"/>
              <a:t>＊</a:t>
            </a:r>
            <a:r>
              <a:rPr lang="en-US" altLang="ko-KR" sz="2400" dirty="0"/>
              <a:t>2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</a:t>
            </a:r>
            <a:r>
              <a:rPr lang="ko-KR" altLang="en-US" sz="2400" dirty="0"/>
              <a:t>과 </a:t>
            </a:r>
            <a:r>
              <a:rPr lang="en-US" altLang="ko-KR" sz="2400" dirty="0"/>
              <a:t>1 </a:t>
            </a:r>
            <a:r>
              <a:rPr lang="ko-KR" altLang="en-US" sz="2400" dirty="0"/>
              <a:t>두개의 숫자를 이용한다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＊</a:t>
            </a:r>
            <a:r>
              <a:rPr lang="en-US" altLang="ko-KR" sz="2400" dirty="0"/>
              <a:t>8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0~7</a:t>
            </a:r>
            <a:r>
              <a:rPr lang="ko-KR" altLang="en-US" sz="2400" dirty="0"/>
              <a:t>까지의 숫자 </a:t>
            </a:r>
            <a:r>
              <a:rPr lang="en-US" altLang="ko-KR" sz="2400" dirty="0"/>
              <a:t>8</a:t>
            </a:r>
            <a:r>
              <a:rPr lang="ko-KR" altLang="en-US" sz="2400" dirty="0"/>
              <a:t>개를 이용한다</a:t>
            </a:r>
            <a:r>
              <a:rPr lang="en-US" altLang="ko-KR" sz="2400" dirty="0"/>
              <a:t>.</a:t>
            </a:r>
          </a:p>
          <a:p>
            <a:endParaRPr lang="ko-KR" altLang="en-US" sz="2400" dirty="0"/>
          </a:p>
          <a:p>
            <a:r>
              <a:rPr lang="ko-KR" altLang="en-US" sz="2400" dirty="0"/>
              <a:t>＊</a:t>
            </a:r>
            <a:r>
              <a:rPr lang="en-US" altLang="ko-KR" sz="2400" dirty="0"/>
              <a:t>16</a:t>
            </a:r>
            <a:r>
              <a:rPr lang="ko-KR" altLang="en-US" sz="2400" dirty="0"/>
              <a:t>진수 </a:t>
            </a:r>
            <a:r>
              <a:rPr lang="en-US" altLang="ko-KR" sz="2400" dirty="0"/>
              <a:t>: 0~9</a:t>
            </a:r>
            <a:r>
              <a:rPr lang="ko-KR" altLang="en-US" sz="2400" dirty="0"/>
              <a:t>까지의 숫자와 </a:t>
            </a:r>
            <a:r>
              <a:rPr lang="en-US" altLang="ko-KR" sz="2400" dirty="0"/>
              <a:t>A~F</a:t>
            </a:r>
            <a:r>
              <a:rPr lang="ko-KR" altLang="en-US" sz="2400" dirty="0"/>
              <a:t>까지의 알파벳 </a:t>
            </a:r>
            <a:endParaRPr lang="en-US" altLang="ko-KR" sz="2400" dirty="0" smtClean="0"/>
          </a:p>
          <a:p>
            <a:r>
              <a:rPr lang="en-US" altLang="ko-KR" sz="2400" dirty="0"/>
              <a:t> </a:t>
            </a:r>
            <a:r>
              <a:rPr lang="en-US" altLang="ko-KR" sz="2400" dirty="0" smtClean="0"/>
              <a:t>  6</a:t>
            </a:r>
            <a:r>
              <a:rPr lang="ko-KR" altLang="en-US" sz="2400" dirty="0"/>
              <a:t>개를 이용</a:t>
            </a:r>
            <a:r>
              <a:rPr lang="en-US" altLang="ko-KR" sz="2400" dirty="0"/>
              <a:t>.</a:t>
            </a:r>
            <a:endParaRPr lang="ko-KR" altLang="en-US" sz="2400" dirty="0"/>
          </a:p>
        </p:txBody>
      </p:sp>
      <p:sp>
        <p:nvSpPr>
          <p:cNvPr id="7" name="육각형 6"/>
          <p:cNvSpPr/>
          <p:nvPr/>
        </p:nvSpPr>
        <p:spPr>
          <a:xfrm>
            <a:off x="1045766" y="249816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/>
              <a:t>핵심정리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1659922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42FDE4-A7DD-41A7-A0A6-9B649FB43336}" type="slidenum">
              <a:rPr kumimoji="0" lang="en-US" smtClean="0"/>
              <a:pPr/>
              <a:t>9</a:t>
            </a:fld>
            <a:endParaRPr kumimoji="0" 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20006" y="589062"/>
            <a:ext cx="8086599" cy="4896544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46093" y="2023339"/>
            <a:ext cx="74888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sz="2400" dirty="0" smtClean="0"/>
              <a:t>각자 집의 하나의 </a:t>
            </a:r>
            <a:r>
              <a:rPr lang="en-US" altLang="ko-KR" sz="2400" dirty="0" smtClean="0"/>
              <a:t>PC</a:t>
            </a:r>
            <a:r>
              <a:rPr lang="ko-KR" altLang="en-US" sz="2400" dirty="0" smtClean="0"/>
              <a:t>에 </a:t>
            </a:r>
            <a:r>
              <a:rPr lang="en-US" altLang="ko-KR" sz="2400" dirty="0" smtClean="0"/>
              <a:t>IP </a:t>
            </a:r>
            <a:r>
              <a:rPr lang="ko-KR" altLang="en-US" sz="2400" dirty="0" smtClean="0"/>
              <a:t>주소를 조사한다</a:t>
            </a:r>
            <a:r>
              <a:rPr lang="en-US" altLang="ko-KR" sz="2400" dirty="0" smtClean="0"/>
              <a:t>.</a:t>
            </a:r>
          </a:p>
          <a:p>
            <a:pPr marL="342900" indent="-342900">
              <a:buAutoNum type="arabicPeriod"/>
            </a:pPr>
            <a:endParaRPr lang="en-US" altLang="ko-KR" sz="2400" dirty="0" smtClean="0"/>
          </a:p>
          <a:p>
            <a:pPr marL="342900" indent="-342900">
              <a:buAutoNum type="arabicPeriod"/>
            </a:pPr>
            <a:r>
              <a:rPr lang="ko-KR" altLang="en-US" sz="2400" dirty="0" smtClean="0"/>
              <a:t>조사한 </a:t>
            </a:r>
            <a:r>
              <a:rPr lang="en-US" altLang="ko-KR" sz="2400" dirty="0" smtClean="0"/>
              <a:t>IP </a:t>
            </a:r>
            <a:r>
              <a:rPr lang="ko-KR" altLang="en-US" sz="2400" dirty="0" smtClean="0"/>
              <a:t>주소를 이진법으로 표현 해본다</a:t>
            </a:r>
            <a:r>
              <a:rPr lang="en-US" altLang="ko-KR" sz="2400" dirty="0" smtClean="0"/>
              <a:t>.</a:t>
            </a:r>
          </a:p>
        </p:txBody>
      </p:sp>
      <p:sp>
        <p:nvSpPr>
          <p:cNvPr id="9" name="TextBox 8"/>
          <p:cNvSpPr txBox="1"/>
          <p:nvPr/>
        </p:nvSpPr>
        <p:spPr>
          <a:xfrm>
            <a:off x="846093" y="4309591"/>
            <a:ext cx="74888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AutoNum type="arabicPeriod"/>
            </a:pPr>
            <a:r>
              <a:rPr lang="ko-KR" altLang="en-US" sz="2400" dirty="0" smtClean="0"/>
              <a:t>데이터 </a:t>
            </a:r>
            <a:r>
              <a:rPr lang="ko-KR" altLang="en-US" sz="2400" dirty="0"/>
              <a:t>타입 변환 </a:t>
            </a:r>
            <a:r>
              <a:rPr lang="ko-KR" altLang="en-US" sz="2400" dirty="0" smtClean="0"/>
              <a:t>실습</a:t>
            </a:r>
            <a:endParaRPr lang="ko-KR" altLang="en-US" sz="2400" dirty="0"/>
          </a:p>
        </p:txBody>
      </p:sp>
      <p:sp>
        <p:nvSpPr>
          <p:cNvPr id="10" name="TextBox 9"/>
          <p:cNvSpPr txBox="1"/>
          <p:nvPr/>
        </p:nvSpPr>
        <p:spPr>
          <a:xfrm>
            <a:off x="826630" y="1214114"/>
            <a:ext cx="281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과제 부여</a:t>
            </a:r>
            <a:endParaRPr lang="en-US" altLang="ko-KR" sz="4000" dirty="0" smtClean="0"/>
          </a:p>
        </p:txBody>
      </p:sp>
      <p:sp>
        <p:nvSpPr>
          <p:cNvPr id="12" name="TextBox 11"/>
          <p:cNvSpPr txBox="1"/>
          <p:nvPr/>
        </p:nvSpPr>
        <p:spPr>
          <a:xfrm>
            <a:off x="855352" y="3528103"/>
            <a:ext cx="281916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 smtClean="0"/>
              <a:t>차시예고</a:t>
            </a:r>
            <a:endParaRPr lang="en-US" altLang="ko-KR" sz="4000" dirty="0" smtClean="0"/>
          </a:p>
        </p:txBody>
      </p:sp>
      <p:sp>
        <p:nvSpPr>
          <p:cNvPr id="11" name="육각형 10"/>
          <p:cNvSpPr/>
          <p:nvPr/>
        </p:nvSpPr>
        <p:spPr>
          <a:xfrm>
            <a:off x="849663" y="359269"/>
            <a:ext cx="7104216" cy="625391"/>
          </a:xfrm>
          <a:prstGeom prst="hexagon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 latinLnBrk="0"/>
            <a:r>
              <a:rPr lang="ko-KR" altLang="en-US" sz="4000" dirty="0" err="1"/>
              <a:t>과제부여</a:t>
            </a:r>
            <a:r>
              <a:rPr lang="ko-KR" altLang="en-US" sz="4000" dirty="0"/>
              <a:t> 및 </a:t>
            </a:r>
            <a:r>
              <a:rPr lang="ko-KR" altLang="en-US" sz="4000" dirty="0" err="1"/>
              <a:t>차시예고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818130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광장">
  <a:themeElements>
    <a:clrScheme name="광장">
      <a:dk1>
        <a:sysClr val="windowText" lastClr="000000"/>
      </a:dk1>
      <a:lt1>
        <a:sysClr val="window" lastClr="FFFFFF"/>
      </a:lt1>
      <a:dk2>
        <a:srgbClr val="464646"/>
      </a:dk2>
      <a:lt2>
        <a:srgbClr val="DEF5FA"/>
      </a:lt2>
      <a:accent1>
        <a:srgbClr val="2DA2BF"/>
      </a:accent1>
      <a:accent2>
        <a:srgbClr val="DA1F28"/>
      </a:accent2>
      <a:accent3>
        <a:srgbClr val="EB641B"/>
      </a:accent3>
      <a:accent4>
        <a:srgbClr val="39639D"/>
      </a:accent4>
      <a:accent5>
        <a:srgbClr val="474B78"/>
      </a:accent5>
      <a:accent6>
        <a:srgbClr val="7D3C4A"/>
      </a:accent6>
      <a:hlink>
        <a:srgbClr val="FF8119"/>
      </a:hlink>
      <a:folHlink>
        <a:srgbClr val="44B9E8"/>
      </a:folHlink>
    </a:clrScheme>
    <a:fontScheme name="광장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광장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95000" t="-106500" r="5000" b="2065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광장">
    <a:dk1>
      <a:sysClr val="windowText" lastClr="000000"/>
    </a:dk1>
    <a:lt1>
      <a:sysClr val="window" lastClr="FFFFFF"/>
    </a:lt1>
    <a:dk2>
      <a:srgbClr val="464646"/>
    </a:dk2>
    <a:lt2>
      <a:srgbClr val="DEF5FA"/>
    </a:lt2>
    <a:accent1>
      <a:srgbClr val="2DA2BF"/>
    </a:accent1>
    <a:accent2>
      <a:srgbClr val="DA1F28"/>
    </a:accent2>
    <a:accent3>
      <a:srgbClr val="EB641B"/>
    </a:accent3>
    <a:accent4>
      <a:srgbClr val="39639D"/>
    </a:accent4>
    <a:accent5>
      <a:srgbClr val="474B78"/>
    </a:accent5>
    <a:accent6>
      <a:srgbClr val="7D3C4A"/>
    </a:accent6>
    <a:hlink>
      <a:srgbClr val="FF8119"/>
    </a:hlink>
    <a:folHlink>
      <a:srgbClr val="44B9E8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5863</TotalTime>
  <Words>343</Words>
  <Application>Microsoft Office PowerPoint</Application>
  <PresentationFormat>사용자 지정</PresentationFormat>
  <Paragraphs>89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8" baseType="lpstr">
      <vt:lpstr>맑은 고딕</vt:lpstr>
      <vt:lpstr>Cambria Math</vt:lpstr>
      <vt:lpstr>Lucida Sans Unicode</vt:lpstr>
      <vt:lpstr>Verdana</vt:lpstr>
      <vt:lpstr>Wingdings 2</vt:lpstr>
      <vt:lpstr>Wingdings 3</vt:lpstr>
      <vt:lpstr>광장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sunyoung4</dc:creator>
  <cp:lastModifiedBy>LEE SANGUONG</cp:lastModifiedBy>
  <cp:revision>358</cp:revision>
  <cp:lastPrinted>2019-08-08T08:20:06Z</cp:lastPrinted>
  <dcterms:created xsi:type="dcterms:W3CDTF">2015-01-23T05:52:34Z</dcterms:created>
  <dcterms:modified xsi:type="dcterms:W3CDTF">2019-09-20T06:18:21Z</dcterms:modified>
</cp:coreProperties>
</file>